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5"/>
  </p:notesMasterIdLst>
  <p:handoutMasterIdLst>
    <p:handoutMasterId r:id="rId36"/>
  </p:handoutMasterIdLst>
  <p:sldIdLst>
    <p:sldId id="256" r:id="rId2"/>
    <p:sldId id="399" r:id="rId3"/>
    <p:sldId id="448" r:id="rId4"/>
    <p:sldId id="412" r:id="rId5"/>
    <p:sldId id="420" r:id="rId6"/>
    <p:sldId id="457" r:id="rId7"/>
    <p:sldId id="458" r:id="rId8"/>
    <p:sldId id="421" r:id="rId9"/>
    <p:sldId id="414" r:id="rId10"/>
    <p:sldId id="470" r:id="rId11"/>
    <p:sldId id="471" r:id="rId12"/>
    <p:sldId id="472" r:id="rId13"/>
    <p:sldId id="473" r:id="rId14"/>
    <p:sldId id="474" r:id="rId15"/>
    <p:sldId id="475" r:id="rId16"/>
    <p:sldId id="476" r:id="rId17"/>
    <p:sldId id="477" r:id="rId18"/>
    <p:sldId id="415" r:id="rId19"/>
    <p:sldId id="483" r:id="rId20"/>
    <p:sldId id="484" r:id="rId21"/>
    <p:sldId id="485" r:id="rId22"/>
    <p:sldId id="446" r:id="rId23"/>
    <p:sldId id="444" r:id="rId24"/>
    <p:sldId id="464" r:id="rId25"/>
    <p:sldId id="459" r:id="rId26"/>
    <p:sldId id="460" r:id="rId27"/>
    <p:sldId id="461" r:id="rId28"/>
    <p:sldId id="482" r:id="rId29"/>
    <p:sldId id="486" r:id="rId30"/>
    <p:sldId id="425" r:id="rId31"/>
    <p:sldId id="409" r:id="rId32"/>
    <p:sldId id="398" r:id="rId33"/>
    <p:sldId id="481" r:id="rId34"/>
  </p:sldIdLst>
  <p:sldSz cx="9144000" cy="6858000" type="screen4x3"/>
  <p:notesSz cx="7008813" cy="9294813"/>
  <p:custDataLst>
    <p:tags r:id="rId37"/>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5CA4"/>
    <a:srgbClr val="0D66B7"/>
    <a:srgbClr val="0E68BA"/>
    <a:srgbClr val="0D53BB"/>
    <a:srgbClr val="0B49A5"/>
    <a:srgbClr val="2200B0"/>
    <a:srgbClr val="2500C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28" autoAdjust="0"/>
  </p:normalViewPr>
  <p:slideViewPr>
    <p:cSldViewPr>
      <p:cViewPr varScale="1">
        <p:scale>
          <a:sx n="78" d="100"/>
          <a:sy n="78" d="100"/>
        </p:scale>
        <p:origin x="-274" y="-67"/>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281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10.xml"/><Relationship Id="rId1" Type="http://schemas.openxmlformats.org/officeDocument/2006/relationships/slide" Target="slides/slide7.xml"/><Relationship Id="rId4" Type="http://schemas.openxmlformats.org/officeDocument/2006/relationships/slide" Target="slides/slide24.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406537-6293-47CE-B486-B0AEDB94932D}" type="doc">
      <dgm:prSet loTypeId="urn:microsoft.com/office/officeart/2005/8/layout/venn2" loCatId="relationship" qsTypeId="urn:microsoft.com/office/officeart/2005/8/quickstyle/3d1" qsCatId="3D" csTypeId="urn:microsoft.com/office/officeart/2005/8/colors/accent3_4" csCatId="accent3" phldr="1"/>
      <dgm:spPr/>
      <dgm:t>
        <a:bodyPr/>
        <a:lstStyle/>
        <a:p>
          <a:endParaRPr lang="en-US"/>
        </a:p>
      </dgm:t>
    </dgm:pt>
    <dgm:pt modelId="{6C5DA8EA-38F8-484B-A9EA-0878CC5A7C88}">
      <dgm:prSet phldrT="[Text]" custT="1"/>
      <dgm:spPr>
        <a:solidFill>
          <a:srgbClr val="CD6633"/>
        </a:solidFill>
      </dgm:spPr>
      <dgm:t>
        <a:bodyPr/>
        <a:lstStyle/>
        <a:p>
          <a:r>
            <a:rPr lang="en-US" sz="2000" dirty="0" smtClean="0"/>
            <a:t>4</a:t>
          </a:r>
          <a:br>
            <a:rPr lang="en-US" sz="2000" dirty="0" smtClean="0"/>
          </a:br>
          <a:r>
            <a:rPr lang="en-US" sz="2000" dirty="0" smtClean="0"/>
            <a:t>Reflect</a:t>
          </a:r>
          <a:endParaRPr lang="en-US" sz="2000" dirty="0"/>
        </a:p>
      </dgm:t>
    </dgm:pt>
    <dgm:pt modelId="{6DC63133-F5B4-4552-B6C9-30DEDE67F6CD}" type="parTrans" cxnId="{3B75B50E-51A6-4356-86A2-FBC48E4582CA}">
      <dgm:prSet/>
      <dgm:spPr/>
      <dgm:t>
        <a:bodyPr/>
        <a:lstStyle/>
        <a:p>
          <a:endParaRPr lang="en-US"/>
        </a:p>
      </dgm:t>
    </dgm:pt>
    <dgm:pt modelId="{FB88E7C7-902E-45BC-8EB5-F9DDD9CEC79F}" type="sibTrans" cxnId="{3B75B50E-51A6-4356-86A2-FBC48E4582CA}">
      <dgm:prSet/>
      <dgm:spPr/>
      <dgm:t>
        <a:bodyPr/>
        <a:lstStyle/>
        <a:p>
          <a:endParaRPr lang="en-US"/>
        </a:p>
      </dgm:t>
    </dgm:pt>
    <dgm:pt modelId="{71BAF2F7-4DE0-48D8-AEB7-FF8F89EF9473}">
      <dgm:prSet phldrT="[Text]" custT="1"/>
      <dgm:spPr>
        <a:solidFill>
          <a:srgbClr val="D7845B"/>
        </a:solidFill>
      </dgm:spPr>
      <dgm:t>
        <a:bodyPr/>
        <a:lstStyle/>
        <a:p>
          <a:r>
            <a:rPr lang="en-US" sz="2000" dirty="0" smtClean="0"/>
            <a:t>3</a:t>
          </a:r>
          <a:br>
            <a:rPr lang="en-US" sz="2000" dirty="0" smtClean="0"/>
          </a:br>
          <a:r>
            <a:rPr lang="en-US" sz="2000" dirty="0" smtClean="0"/>
            <a:t>Review</a:t>
          </a:r>
          <a:endParaRPr lang="en-US" sz="2000" dirty="0"/>
        </a:p>
      </dgm:t>
    </dgm:pt>
    <dgm:pt modelId="{3A5B7CAE-2039-4AF4-99E6-22354C2D8FCD}" type="parTrans" cxnId="{D652A175-D8D2-4F78-893F-9A48A6758D33}">
      <dgm:prSet/>
      <dgm:spPr/>
      <dgm:t>
        <a:bodyPr/>
        <a:lstStyle/>
        <a:p>
          <a:endParaRPr lang="en-US"/>
        </a:p>
      </dgm:t>
    </dgm:pt>
    <dgm:pt modelId="{B6C8B5B7-C1FC-4B32-BC0D-C53E9F4E784A}" type="sibTrans" cxnId="{D652A175-D8D2-4F78-893F-9A48A6758D33}">
      <dgm:prSet/>
      <dgm:spPr/>
      <dgm:t>
        <a:bodyPr/>
        <a:lstStyle/>
        <a:p>
          <a:endParaRPr lang="en-US"/>
        </a:p>
      </dgm:t>
    </dgm:pt>
    <dgm:pt modelId="{546B4BC6-1079-4736-9FD8-83EAAF962FBA}">
      <dgm:prSet phldrT="[Text]" custT="1"/>
      <dgm:spPr>
        <a:solidFill>
          <a:srgbClr val="DD9875"/>
        </a:solidFill>
      </dgm:spPr>
      <dgm:t>
        <a:bodyPr/>
        <a:lstStyle/>
        <a:p>
          <a:endParaRPr lang="en-US" sz="1800" dirty="0"/>
        </a:p>
      </dgm:t>
    </dgm:pt>
    <dgm:pt modelId="{253C0D0C-8652-4D84-9CAC-3906AE8AFF10}" type="parTrans" cxnId="{195754E9-4757-447E-8202-BA8838AE5D5F}">
      <dgm:prSet/>
      <dgm:spPr/>
      <dgm:t>
        <a:bodyPr/>
        <a:lstStyle/>
        <a:p>
          <a:endParaRPr lang="en-US"/>
        </a:p>
      </dgm:t>
    </dgm:pt>
    <dgm:pt modelId="{AD0FB687-B62A-4B4D-8974-E19096D951F7}" type="sibTrans" cxnId="{195754E9-4757-447E-8202-BA8838AE5D5F}">
      <dgm:prSet/>
      <dgm:spPr/>
      <dgm:t>
        <a:bodyPr/>
        <a:lstStyle/>
        <a:p>
          <a:endParaRPr lang="en-US"/>
        </a:p>
      </dgm:t>
    </dgm:pt>
    <dgm:pt modelId="{4E9E01B0-C08A-4B0C-9BEF-7F1764501329}">
      <dgm:prSet phldrT="[Text]" custT="1"/>
      <dgm:spPr>
        <a:solidFill>
          <a:srgbClr val="E5B197"/>
        </a:solidFill>
      </dgm:spPr>
      <dgm:t>
        <a:bodyPr/>
        <a:lstStyle/>
        <a:p>
          <a:r>
            <a:rPr lang="en-US" sz="2000" dirty="0" smtClean="0"/>
            <a:t/>
          </a:r>
          <a:br>
            <a:rPr lang="en-US" sz="2000" dirty="0" smtClean="0"/>
          </a:br>
          <a:endParaRPr lang="en-US" sz="2000" dirty="0"/>
        </a:p>
      </dgm:t>
    </dgm:pt>
    <dgm:pt modelId="{32F23A31-1A86-45D0-BA45-64B4084B107A}" type="parTrans" cxnId="{BB2C168D-8585-4ECB-9E71-5A4D4EE984F2}">
      <dgm:prSet/>
      <dgm:spPr/>
      <dgm:t>
        <a:bodyPr/>
        <a:lstStyle/>
        <a:p>
          <a:endParaRPr lang="en-US"/>
        </a:p>
      </dgm:t>
    </dgm:pt>
    <dgm:pt modelId="{AA3B74B3-EBD9-4988-9431-261F6197D481}" type="sibTrans" cxnId="{BB2C168D-8585-4ECB-9E71-5A4D4EE984F2}">
      <dgm:prSet/>
      <dgm:spPr/>
      <dgm:t>
        <a:bodyPr/>
        <a:lstStyle/>
        <a:p>
          <a:endParaRPr lang="en-US"/>
        </a:p>
      </dgm:t>
    </dgm:pt>
    <dgm:pt modelId="{C0D0A8B5-A185-41DB-890C-C8CA2BDFB2E1}" type="pres">
      <dgm:prSet presAssocID="{4D406537-6293-47CE-B486-B0AEDB94932D}" presName="Name0" presStyleCnt="0">
        <dgm:presLayoutVars>
          <dgm:chMax val="7"/>
          <dgm:resizeHandles val="exact"/>
        </dgm:presLayoutVars>
      </dgm:prSet>
      <dgm:spPr/>
      <dgm:t>
        <a:bodyPr/>
        <a:lstStyle/>
        <a:p>
          <a:endParaRPr lang="en-US"/>
        </a:p>
      </dgm:t>
    </dgm:pt>
    <dgm:pt modelId="{9170BEA7-6919-4B97-923F-D6FCA2768EE2}" type="pres">
      <dgm:prSet presAssocID="{4D406537-6293-47CE-B486-B0AEDB94932D}" presName="comp1" presStyleCnt="0"/>
      <dgm:spPr/>
      <dgm:t>
        <a:bodyPr/>
        <a:lstStyle/>
        <a:p>
          <a:endParaRPr lang="en-US"/>
        </a:p>
      </dgm:t>
    </dgm:pt>
    <dgm:pt modelId="{EFAEDEF5-1080-4704-AB75-97E6466705AA}" type="pres">
      <dgm:prSet presAssocID="{4D406537-6293-47CE-B486-B0AEDB94932D}" presName="circle1" presStyleLbl="node1" presStyleIdx="0" presStyleCnt="4" custScaleX="96783" custScaleY="103391" custLinFactNeighborX="1609" custLinFactNeighborY="-1592"/>
      <dgm:spPr/>
      <dgm:t>
        <a:bodyPr/>
        <a:lstStyle/>
        <a:p>
          <a:endParaRPr lang="en-US"/>
        </a:p>
      </dgm:t>
    </dgm:pt>
    <dgm:pt modelId="{3271426A-D6A1-4540-80FF-0C77F9D9A1CC}" type="pres">
      <dgm:prSet presAssocID="{4D406537-6293-47CE-B486-B0AEDB94932D}" presName="c1text" presStyleLbl="node1" presStyleIdx="0" presStyleCnt="4">
        <dgm:presLayoutVars>
          <dgm:bulletEnabled val="1"/>
        </dgm:presLayoutVars>
      </dgm:prSet>
      <dgm:spPr/>
      <dgm:t>
        <a:bodyPr/>
        <a:lstStyle/>
        <a:p>
          <a:endParaRPr lang="en-US"/>
        </a:p>
      </dgm:t>
    </dgm:pt>
    <dgm:pt modelId="{F60BD2B7-886B-4F10-83CE-8E9D1E935488}" type="pres">
      <dgm:prSet presAssocID="{4D406537-6293-47CE-B486-B0AEDB94932D}" presName="comp2" presStyleCnt="0"/>
      <dgm:spPr/>
      <dgm:t>
        <a:bodyPr/>
        <a:lstStyle/>
        <a:p>
          <a:endParaRPr lang="en-US"/>
        </a:p>
      </dgm:t>
    </dgm:pt>
    <dgm:pt modelId="{B72A935A-6CCB-40E1-9CCD-A014E7E16105}" type="pres">
      <dgm:prSet presAssocID="{4D406537-6293-47CE-B486-B0AEDB94932D}" presName="circle2" presStyleLbl="node1" presStyleIdx="1" presStyleCnt="4" custScaleX="101165" custScaleY="97111" custLinFactNeighborX="1724" custLinFactNeighborY="-28563"/>
      <dgm:spPr/>
      <dgm:t>
        <a:bodyPr/>
        <a:lstStyle/>
        <a:p>
          <a:endParaRPr lang="en-US"/>
        </a:p>
      </dgm:t>
    </dgm:pt>
    <dgm:pt modelId="{A9030151-35FA-4CB5-BD51-7929BFDB3268}" type="pres">
      <dgm:prSet presAssocID="{4D406537-6293-47CE-B486-B0AEDB94932D}" presName="c2text" presStyleLbl="node1" presStyleIdx="1" presStyleCnt="4">
        <dgm:presLayoutVars>
          <dgm:bulletEnabled val="1"/>
        </dgm:presLayoutVars>
      </dgm:prSet>
      <dgm:spPr/>
      <dgm:t>
        <a:bodyPr/>
        <a:lstStyle/>
        <a:p>
          <a:endParaRPr lang="en-US"/>
        </a:p>
      </dgm:t>
    </dgm:pt>
    <dgm:pt modelId="{A4D2B882-8ADC-4666-A4D9-3E61288D595A}" type="pres">
      <dgm:prSet presAssocID="{4D406537-6293-47CE-B486-B0AEDB94932D}" presName="comp3" presStyleCnt="0"/>
      <dgm:spPr/>
      <dgm:t>
        <a:bodyPr/>
        <a:lstStyle/>
        <a:p>
          <a:endParaRPr lang="en-US"/>
        </a:p>
      </dgm:t>
    </dgm:pt>
    <dgm:pt modelId="{62A32CA7-E651-4F17-91B4-5375B3DB28B1}" type="pres">
      <dgm:prSet presAssocID="{4D406537-6293-47CE-B486-B0AEDB94932D}" presName="circle3" presStyleLbl="node1" presStyleIdx="2" presStyleCnt="4" custScaleX="103108" custScaleY="95204" custLinFactNeighborX="2359" custLinFactNeighborY="-74714"/>
      <dgm:spPr/>
      <dgm:t>
        <a:bodyPr/>
        <a:lstStyle/>
        <a:p>
          <a:endParaRPr lang="en-US"/>
        </a:p>
      </dgm:t>
    </dgm:pt>
    <dgm:pt modelId="{A3585A47-89F2-44EF-9B0B-BB7DAEE55254}" type="pres">
      <dgm:prSet presAssocID="{4D406537-6293-47CE-B486-B0AEDB94932D}" presName="c3text" presStyleLbl="node1" presStyleIdx="2" presStyleCnt="4">
        <dgm:presLayoutVars>
          <dgm:bulletEnabled val="1"/>
        </dgm:presLayoutVars>
      </dgm:prSet>
      <dgm:spPr/>
      <dgm:t>
        <a:bodyPr/>
        <a:lstStyle/>
        <a:p>
          <a:endParaRPr lang="en-US"/>
        </a:p>
      </dgm:t>
    </dgm:pt>
    <dgm:pt modelId="{316C10E9-919D-4049-9AD8-65ABF549BF9B}" type="pres">
      <dgm:prSet presAssocID="{4D406537-6293-47CE-B486-B0AEDB94932D}" presName="comp4" presStyleCnt="0"/>
      <dgm:spPr/>
      <dgm:t>
        <a:bodyPr/>
        <a:lstStyle/>
        <a:p>
          <a:endParaRPr lang="en-US"/>
        </a:p>
      </dgm:t>
    </dgm:pt>
    <dgm:pt modelId="{5AFAE42E-ECBE-46B6-8D26-3A5020E7A537}" type="pres">
      <dgm:prSet presAssocID="{4D406537-6293-47CE-B486-B0AEDB94932D}" presName="circle4" presStyleLbl="node1" presStyleIdx="3" presStyleCnt="4" custScaleX="96716" custScaleY="88916" custLinFactY="-64017" custLinFactNeighborX="3867" custLinFactNeighborY="-100000"/>
      <dgm:spPr/>
      <dgm:t>
        <a:bodyPr/>
        <a:lstStyle/>
        <a:p>
          <a:endParaRPr lang="en-US"/>
        </a:p>
      </dgm:t>
    </dgm:pt>
    <dgm:pt modelId="{5A35B2BD-69C3-41CB-A482-0651B4E91765}" type="pres">
      <dgm:prSet presAssocID="{4D406537-6293-47CE-B486-B0AEDB94932D}" presName="c4text" presStyleLbl="node1" presStyleIdx="3" presStyleCnt="4">
        <dgm:presLayoutVars>
          <dgm:bulletEnabled val="1"/>
        </dgm:presLayoutVars>
      </dgm:prSet>
      <dgm:spPr/>
      <dgm:t>
        <a:bodyPr/>
        <a:lstStyle/>
        <a:p>
          <a:endParaRPr lang="en-US"/>
        </a:p>
      </dgm:t>
    </dgm:pt>
  </dgm:ptLst>
  <dgm:cxnLst>
    <dgm:cxn modelId="{D652A175-D8D2-4F78-893F-9A48A6758D33}" srcId="{4D406537-6293-47CE-B486-B0AEDB94932D}" destId="{71BAF2F7-4DE0-48D8-AEB7-FF8F89EF9473}" srcOrd="1" destOrd="0" parTransId="{3A5B7CAE-2039-4AF4-99E6-22354C2D8FCD}" sibTransId="{B6C8B5B7-C1FC-4B32-BC0D-C53E9F4E784A}"/>
    <dgm:cxn modelId="{CB36A468-E5F8-4AAA-A62B-693F246FD7C4}" type="presOf" srcId="{546B4BC6-1079-4736-9FD8-83EAAF962FBA}" destId="{62A32CA7-E651-4F17-91B4-5375B3DB28B1}" srcOrd="0" destOrd="0" presId="urn:microsoft.com/office/officeart/2005/8/layout/venn2"/>
    <dgm:cxn modelId="{A9CCA73D-EF9E-430F-9EBE-9E3C5091380F}" type="presOf" srcId="{6C5DA8EA-38F8-484B-A9EA-0878CC5A7C88}" destId="{3271426A-D6A1-4540-80FF-0C77F9D9A1CC}" srcOrd="1" destOrd="0" presId="urn:microsoft.com/office/officeart/2005/8/layout/venn2"/>
    <dgm:cxn modelId="{7FF17B5D-0A41-430A-AD09-FAD2EF8AC640}" type="presOf" srcId="{6C5DA8EA-38F8-484B-A9EA-0878CC5A7C88}" destId="{EFAEDEF5-1080-4704-AB75-97E6466705AA}" srcOrd="0" destOrd="0" presId="urn:microsoft.com/office/officeart/2005/8/layout/venn2"/>
    <dgm:cxn modelId="{6BFE8C58-0606-4958-B4A4-480186D7E7A0}" type="presOf" srcId="{546B4BC6-1079-4736-9FD8-83EAAF962FBA}" destId="{A3585A47-89F2-44EF-9B0B-BB7DAEE55254}" srcOrd="1" destOrd="0" presId="urn:microsoft.com/office/officeart/2005/8/layout/venn2"/>
    <dgm:cxn modelId="{020ADA2A-7F45-4459-88F9-DED99B533832}" type="presOf" srcId="{71BAF2F7-4DE0-48D8-AEB7-FF8F89EF9473}" destId="{B72A935A-6CCB-40E1-9CCD-A014E7E16105}" srcOrd="0" destOrd="0" presId="urn:microsoft.com/office/officeart/2005/8/layout/venn2"/>
    <dgm:cxn modelId="{DB85B22F-6F55-4C42-83FC-EAFCA369AE82}" type="presOf" srcId="{4D406537-6293-47CE-B486-B0AEDB94932D}" destId="{C0D0A8B5-A185-41DB-890C-C8CA2BDFB2E1}" srcOrd="0" destOrd="0" presId="urn:microsoft.com/office/officeart/2005/8/layout/venn2"/>
    <dgm:cxn modelId="{79DF78A5-B168-4BF3-B213-AEEBF7F9E5FD}" type="presOf" srcId="{4E9E01B0-C08A-4B0C-9BEF-7F1764501329}" destId="{5AFAE42E-ECBE-46B6-8D26-3A5020E7A537}" srcOrd="0" destOrd="0" presId="urn:microsoft.com/office/officeart/2005/8/layout/venn2"/>
    <dgm:cxn modelId="{BB2C168D-8585-4ECB-9E71-5A4D4EE984F2}" srcId="{4D406537-6293-47CE-B486-B0AEDB94932D}" destId="{4E9E01B0-C08A-4B0C-9BEF-7F1764501329}" srcOrd="3" destOrd="0" parTransId="{32F23A31-1A86-45D0-BA45-64B4084B107A}" sibTransId="{AA3B74B3-EBD9-4988-9431-261F6197D481}"/>
    <dgm:cxn modelId="{3B75B50E-51A6-4356-86A2-FBC48E4582CA}" srcId="{4D406537-6293-47CE-B486-B0AEDB94932D}" destId="{6C5DA8EA-38F8-484B-A9EA-0878CC5A7C88}" srcOrd="0" destOrd="0" parTransId="{6DC63133-F5B4-4552-B6C9-30DEDE67F6CD}" sibTransId="{FB88E7C7-902E-45BC-8EB5-F9DDD9CEC79F}"/>
    <dgm:cxn modelId="{195754E9-4757-447E-8202-BA8838AE5D5F}" srcId="{4D406537-6293-47CE-B486-B0AEDB94932D}" destId="{546B4BC6-1079-4736-9FD8-83EAAF962FBA}" srcOrd="2" destOrd="0" parTransId="{253C0D0C-8652-4D84-9CAC-3906AE8AFF10}" sibTransId="{AD0FB687-B62A-4B4D-8974-E19096D951F7}"/>
    <dgm:cxn modelId="{CC9C9896-1CEC-4344-9207-3F9719916069}" type="presOf" srcId="{4E9E01B0-C08A-4B0C-9BEF-7F1764501329}" destId="{5A35B2BD-69C3-41CB-A482-0651B4E91765}" srcOrd="1" destOrd="0" presId="urn:microsoft.com/office/officeart/2005/8/layout/venn2"/>
    <dgm:cxn modelId="{A5C2A35F-14C1-428F-A5D9-B50C8D4968F7}" type="presOf" srcId="{71BAF2F7-4DE0-48D8-AEB7-FF8F89EF9473}" destId="{A9030151-35FA-4CB5-BD51-7929BFDB3268}" srcOrd="1" destOrd="0" presId="urn:microsoft.com/office/officeart/2005/8/layout/venn2"/>
    <dgm:cxn modelId="{8307D308-44A5-4464-9F86-9536747237F0}" type="presParOf" srcId="{C0D0A8B5-A185-41DB-890C-C8CA2BDFB2E1}" destId="{9170BEA7-6919-4B97-923F-D6FCA2768EE2}" srcOrd="0" destOrd="0" presId="urn:microsoft.com/office/officeart/2005/8/layout/venn2"/>
    <dgm:cxn modelId="{046E4DBD-DBD3-4334-8B0C-AEC1CB79B75F}" type="presParOf" srcId="{9170BEA7-6919-4B97-923F-D6FCA2768EE2}" destId="{EFAEDEF5-1080-4704-AB75-97E6466705AA}" srcOrd="0" destOrd="0" presId="urn:microsoft.com/office/officeart/2005/8/layout/venn2"/>
    <dgm:cxn modelId="{740DE420-843B-4A33-B228-E8DA47FB7A5C}" type="presParOf" srcId="{9170BEA7-6919-4B97-923F-D6FCA2768EE2}" destId="{3271426A-D6A1-4540-80FF-0C77F9D9A1CC}" srcOrd="1" destOrd="0" presId="urn:microsoft.com/office/officeart/2005/8/layout/venn2"/>
    <dgm:cxn modelId="{0BFC5A35-D674-4E96-8606-365FC2AA74EB}" type="presParOf" srcId="{C0D0A8B5-A185-41DB-890C-C8CA2BDFB2E1}" destId="{F60BD2B7-886B-4F10-83CE-8E9D1E935488}" srcOrd="1" destOrd="0" presId="urn:microsoft.com/office/officeart/2005/8/layout/venn2"/>
    <dgm:cxn modelId="{0BEC4EA5-A130-437F-A321-F947C3AE7E31}" type="presParOf" srcId="{F60BD2B7-886B-4F10-83CE-8E9D1E935488}" destId="{B72A935A-6CCB-40E1-9CCD-A014E7E16105}" srcOrd="0" destOrd="0" presId="urn:microsoft.com/office/officeart/2005/8/layout/venn2"/>
    <dgm:cxn modelId="{25F7C239-C152-44E1-9B53-5123B2828BA4}" type="presParOf" srcId="{F60BD2B7-886B-4F10-83CE-8E9D1E935488}" destId="{A9030151-35FA-4CB5-BD51-7929BFDB3268}" srcOrd="1" destOrd="0" presId="urn:microsoft.com/office/officeart/2005/8/layout/venn2"/>
    <dgm:cxn modelId="{492E8E4F-74B6-4E53-8E53-2D3F617B7E56}" type="presParOf" srcId="{C0D0A8B5-A185-41DB-890C-C8CA2BDFB2E1}" destId="{A4D2B882-8ADC-4666-A4D9-3E61288D595A}" srcOrd="2" destOrd="0" presId="urn:microsoft.com/office/officeart/2005/8/layout/venn2"/>
    <dgm:cxn modelId="{9FDFD2C4-55A5-48C2-B66A-B34B4AB4FBE9}" type="presParOf" srcId="{A4D2B882-8ADC-4666-A4D9-3E61288D595A}" destId="{62A32CA7-E651-4F17-91B4-5375B3DB28B1}" srcOrd="0" destOrd="0" presId="urn:microsoft.com/office/officeart/2005/8/layout/venn2"/>
    <dgm:cxn modelId="{954063AC-A552-4609-AC6C-1EC560D695B2}" type="presParOf" srcId="{A4D2B882-8ADC-4666-A4D9-3E61288D595A}" destId="{A3585A47-89F2-44EF-9B0B-BB7DAEE55254}" srcOrd="1" destOrd="0" presId="urn:microsoft.com/office/officeart/2005/8/layout/venn2"/>
    <dgm:cxn modelId="{3B1EE743-22F8-4912-B3D6-CCE756882550}" type="presParOf" srcId="{C0D0A8B5-A185-41DB-890C-C8CA2BDFB2E1}" destId="{316C10E9-919D-4049-9AD8-65ABF549BF9B}" srcOrd="3" destOrd="0" presId="urn:microsoft.com/office/officeart/2005/8/layout/venn2"/>
    <dgm:cxn modelId="{97057E31-A4A5-4F06-8F8F-DCEB4D793B02}" type="presParOf" srcId="{316C10E9-919D-4049-9AD8-65ABF549BF9B}" destId="{5AFAE42E-ECBE-46B6-8D26-3A5020E7A537}" srcOrd="0" destOrd="0" presId="urn:microsoft.com/office/officeart/2005/8/layout/venn2"/>
    <dgm:cxn modelId="{B88A1FAD-D287-40D7-A163-F9027F5D9AE0}" type="presParOf" srcId="{316C10E9-919D-4049-9AD8-65ABF549BF9B}" destId="{5A35B2BD-69C3-41CB-A482-0651B4E91765}" srcOrd="1" destOrd="0" presId="urn:microsoft.com/office/officeart/2005/8/layout/ven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AEDEF5-1080-4704-AB75-97E6466705AA}">
      <dsp:nvSpPr>
        <dsp:cNvPr id="0" name=""/>
        <dsp:cNvSpPr/>
      </dsp:nvSpPr>
      <dsp:spPr>
        <a:xfrm>
          <a:off x="845971" y="-65185"/>
          <a:ext cx="3720954" cy="3975007"/>
        </a:xfrm>
        <a:prstGeom prst="ellipse">
          <a:avLst/>
        </a:prstGeom>
        <a:solidFill>
          <a:srgbClr val="CD6633"/>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4</a:t>
          </a:r>
          <a:br>
            <a:rPr lang="en-US" sz="2000" kern="1200" dirty="0" smtClean="0"/>
          </a:br>
          <a:r>
            <a:rPr lang="en-US" sz="2000" kern="1200" dirty="0" smtClean="0"/>
            <a:t>Reflect</a:t>
          </a:r>
          <a:endParaRPr lang="en-US" sz="2000" kern="1200" dirty="0"/>
        </a:p>
      </dsp:txBody>
      <dsp:txXfrm>
        <a:off x="2186258" y="133564"/>
        <a:ext cx="1040378" cy="596251"/>
      </dsp:txXfrm>
    </dsp:sp>
    <dsp:sp modelId="{B72A935A-6CCB-40E1-9CCD-A014E7E16105}">
      <dsp:nvSpPr>
        <dsp:cNvPr id="0" name=""/>
        <dsp:cNvSpPr/>
      </dsp:nvSpPr>
      <dsp:spPr>
        <a:xfrm>
          <a:off x="1141842" y="0"/>
          <a:ext cx="3111540" cy="2986851"/>
        </a:xfrm>
        <a:prstGeom prst="ellipse">
          <a:avLst/>
        </a:prstGeom>
        <a:solidFill>
          <a:srgbClr val="D7845B"/>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3</a:t>
          </a:r>
          <a:br>
            <a:rPr lang="en-US" sz="2000" kern="1200" dirty="0" smtClean="0"/>
          </a:br>
          <a:r>
            <a:rPr lang="en-US" sz="2000" kern="1200" dirty="0" smtClean="0"/>
            <a:t>Review</a:t>
          </a:r>
          <a:endParaRPr lang="en-US" sz="2000" kern="1200" dirty="0"/>
        </a:p>
      </dsp:txBody>
      <dsp:txXfrm>
        <a:off x="2153871" y="179211"/>
        <a:ext cx="1087483" cy="537633"/>
      </dsp:txXfrm>
    </dsp:sp>
    <dsp:sp modelId="{62A32CA7-E651-4F17-91B4-5375B3DB28B1}">
      <dsp:nvSpPr>
        <dsp:cNvPr id="0" name=""/>
        <dsp:cNvSpPr/>
      </dsp:nvSpPr>
      <dsp:spPr>
        <a:xfrm>
          <a:off x="1509766" y="0"/>
          <a:ext cx="2378476" cy="2196148"/>
        </a:xfrm>
        <a:prstGeom prst="ellipse">
          <a:avLst/>
        </a:prstGeom>
        <a:solidFill>
          <a:srgbClr val="DD9875"/>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endParaRPr lang="en-US" sz="1800" kern="1200" dirty="0"/>
        </a:p>
      </dsp:txBody>
      <dsp:txXfrm>
        <a:off x="2144819" y="164711"/>
        <a:ext cx="1108369" cy="494133"/>
      </dsp:txXfrm>
    </dsp:sp>
    <dsp:sp modelId="{5AFAE42E-ECBE-46B6-8D26-3A5020E7A537}">
      <dsp:nvSpPr>
        <dsp:cNvPr id="0" name=""/>
        <dsp:cNvSpPr/>
      </dsp:nvSpPr>
      <dsp:spPr>
        <a:xfrm>
          <a:off x="1960381" y="0"/>
          <a:ext cx="1487351" cy="1367398"/>
        </a:xfrm>
        <a:prstGeom prst="ellipse">
          <a:avLst/>
        </a:prstGeom>
        <a:solidFill>
          <a:srgbClr val="E5B197"/>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
          </a:r>
          <a:br>
            <a:rPr lang="en-US" sz="2000" kern="1200" dirty="0" smtClean="0"/>
          </a:br>
          <a:endParaRPr lang="en-US" sz="2000" kern="1200" dirty="0"/>
        </a:p>
      </dsp:txBody>
      <dsp:txXfrm>
        <a:off x="2178198" y="341849"/>
        <a:ext cx="1051716" cy="683699"/>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defTabSz="930275">
              <a:defRPr sz="1200"/>
            </a:lvl1pPr>
          </a:lstStyle>
          <a:p>
            <a:pPr>
              <a:defRPr/>
            </a:pPr>
            <a:endParaRPr lang="en-US"/>
          </a:p>
        </p:txBody>
      </p:sp>
      <p:sp>
        <p:nvSpPr>
          <p:cNvPr id="56323" name="Rectangle 3"/>
          <p:cNvSpPr>
            <a:spLocks noGrp="1" noChangeArrowheads="1"/>
          </p:cNvSpPr>
          <p:nvPr>
            <p:ph type="dt" sz="quarter" idx="1"/>
          </p:nvPr>
        </p:nvSpPr>
        <p:spPr bwMode="auto">
          <a:xfrm>
            <a:off x="3971925" y="0"/>
            <a:ext cx="3036888"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a:defRPr sz="1200"/>
            </a:lvl1pPr>
          </a:lstStyle>
          <a:p>
            <a:pPr>
              <a:defRPr/>
            </a:pPr>
            <a:endParaRPr lang="en-US"/>
          </a:p>
        </p:txBody>
      </p:sp>
      <p:sp>
        <p:nvSpPr>
          <p:cNvPr id="56324" name="Rectangle 4"/>
          <p:cNvSpPr>
            <a:spLocks noGrp="1" noChangeArrowheads="1"/>
          </p:cNvSpPr>
          <p:nvPr>
            <p:ph type="ftr" sz="quarter" idx="2"/>
          </p:nvPr>
        </p:nvSpPr>
        <p:spPr bwMode="auto">
          <a:xfrm>
            <a:off x="0" y="8794750"/>
            <a:ext cx="3036888"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defTabSz="930275">
              <a:defRPr sz="1200"/>
            </a:lvl1pPr>
          </a:lstStyle>
          <a:p>
            <a:pPr>
              <a:defRPr/>
            </a:pPr>
            <a:endParaRPr lang="en-US"/>
          </a:p>
        </p:txBody>
      </p:sp>
      <p:sp>
        <p:nvSpPr>
          <p:cNvPr id="56325" name="Rectangle 5"/>
          <p:cNvSpPr>
            <a:spLocks noGrp="1" noChangeArrowheads="1"/>
          </p:cNvSpPr>
          <p:nvPr>
            <p:ph type="sldNum" sz="quarter" idx="3"/>
          </p:nvPr>
        </p:nvSpPr>
        <p:spPr bwMode="auto">
          <a:xfrm>
            <a:off x="3971925" y="8794750"/>
            <a:ext cx="3036888"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a:defRPr sz="1200"/>
            </a:lvl1pPr>
          </a:lstStyle>
          <a:p>
            <a:pPr>
              <a:defRPr/>
            </a:pPr>
            <a:fld id="{048EA714-615A-4DC1-948E-FA31DF1D32A9}" type="slidenum">
              <a:rPr lang="en-US"/>
              <a:pPr>
                <a:defRPr/>
              </a:pPr>
              <a:t>‹#›</a:t>
            </a:fld>
            <a:endParaRPr lang="en-US"/>
          </a:p>
        </p:txBody>
      </p:sp>
    </p:spTree>
    <p:extLst>
      <p:ext uri="{BB962C8B-B14F-4D97-AF65-F5344CB8AC3E}">
        <p14:creationId xmlns:p14="http://schemas.microsoft.com/office/powerpoint/2010/main" val="2312679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61678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1179513" y="696913"/>
            <a:ext cx="4649787" cy="3486150"/>
          </a:xfrm>
          <a:prstGeom prst="rect">
            <a:avLst/>
          </a:prstGeom>
          <a:noFill/>
          <a:ln>
            <a:solidFill>
              <a:srgbClr val="000000"/>
            </a:solidFill>
            <a:miter lim="800000"/>
            <a:headEnd/>
            <a:tailEnd/>
          </a:ln>
        </p:spPr>
      </p:sp>
      <p:sp>
        <p:nvSpPr>
          <p:cNvPr id="55299" name="Notes Placeholder 2"/>
          <p:cNvSpPr>
            <a:spLocks noGrp="1"/>
          </p:cNvSpPr>
          <p:nvPr>
            <p:ph type="body" idx="1"/>
          </p:nvPr>
        </p:nvSpPr>
        <p:spPr bwMode="auto">
          <a:xfrm>
            <a:off x="700882" y="4415672"/>
            <a:ext cx="5607050" cy="4182349"/>
          </a:xfrm>
          <a:prstGeom prst="rect">
            <a:avLst/>
          </a:prstGeom>
          <a:noFill/>
          <a:ln>
            <a:miter lim="800000"/>
            <a:headEnd/>
            <a:tailEnd/>
          </a:ln>
        </p:spPr>
        <p:txBody>
          <a:bodyPr/>
          <a:lstStyle/>
          <a:p>
            <a:pPr>
              <a:spcBef>
                <a:spcPct val="0"/>
              </a:spcBef>
            </a:pPr>
            <a:endParaRPr lang="en-US" smtClean="0"/>
          </a:p>
        </p:txBody>
      </p:sp>
      <p:sp>
        <p:nvSpPr>
          <p:cNvPr id="55300" name="Slide Number Placeholder 3"/>
          <p:cNvSpPr>
            <a:spLocks noGrp="1"/>
          </p:cNvSpPr>
          <p:nvPr>
            <p:ph type="sldNum" sz="quarter" idx="4294967295"/>
          </p:nvPr>
        </p:nvSpPr>
        <p:spPr bwMode="auto">
          <a:xfrm>
            <a:off x="3970039" y="8828167"/>
            <a:ext cx="3037152" cy="465059"/>
          </a:xfrm>
          <a:prstGeom prst="rect">
            <a:avLst/>
          </a:prstGeom>
          <a:noFill/>
          <a:ln>
            <a:miter lim="800000"/>
            <a:headEnd/>
            <a:tailEnd/>
          </a:ln>
        </p:spPr>
        <p:txBody>
          <a:bodyPr/>
          <a:lstStyle/>
          <a:p>
            <a:fld id="{92BF11CA-97C2-4AF0-A37A-EFD50E533D34}" type="slidenum">
              <a:rPr lang="en-US"/>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6613" cy="3486150"/>
          </a:xfrm>
          <a:prstGeom prst="rect">
            <a:avLst/>
          </a:prstGeom>
          <a:noFill/>
          <a:ln w="12700">
            <a:solidFill>
              <a:prstClr val="black"/>
            </a:solidFill>
          </a:ln>
        </p:spPr>
      </p:sp>
      <p:sp>
        <p:nvSpPr>
          <p:cNvPr id="3" name="Notes Placeholder 2"/>
          <p:cNvSpPr>
            <a:spLocks noGrp="1"/>
          </p:cNvSpPr>
          <p:nvPr>
            <p:ph type="body" idx="1"/>
          </p:nvPr>
        </p:nvSpPr>
        <p:spPr>
          <a:xfrm>
            <a:off x="701675" y="4414838"/>
            <a:ext cx="5607050" cy="4183062"/>
          </a:xfrm>
          <a:prstGeom prst="rect">
            <a:avLst/>
          </a:prstGeom>
        </p:spPr>
        <p:txBody>
          <a:bodyPr lIns="91405" tIns="45703" rIns="91405" bIns="45703">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19050"/>
            <a:ext cx="9144000" cy="6877050"/>
            <a:chOff x="0" y="-12"/>
            <a:chExt cx="5760" cy="4332"/>
          </a:xfrm>
        </p:grpSpPr>
        <p:sp>
          <p:nvSpPr>
            <p:cNvPr id="5" name="Rectangle 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pPr>
                <a:defRPr/>
              </a:pPr>
              <a:endParaRPr lang="en-US"/>
            </a:p>
          </p:txBody>
        </p:sp>
        <p:grpSp>
          <p:nvGrpSpPr>
            <p:cNvPr id="6" name="Group 4"/>
            <p:cNvGrpSpPr>
              <a:grpSpLocks/>
            </p:cNvGrpSpPr>
            <p:nvPr userDrawn="1"/>
          </p:nvGrpSpPr>
          <p:grpSpPr bwMode="auto">
            <a:xfrm>
              <a:off x="-1261" y="-157"/>
              <a:ext cx="7021" cy="1190"/>
              <a:chOff x="-1261" y="-154"/>
              <a:chExt cx="7021" cy="1190"/>
            </a:xfrm>
          </p:grpSpPr>
          <p:sp>
            <p:nvSpPr>
              <p:cNvPr id="8" name="Freeform 5"/>
              <p:cNvSpPr>
                <a:spLocks/>
              </p:cNvSpPr>
              <p:nvPr userDrawn="1"/>
            </p:nvSpPr>
            <p:spPr bwMode="ltGray">
              <a:xfrm>
                <a:off x="0" y="4"/>
                <a:ext cx="5760" cy="1032"/>
              </a:xfrm>
              <a:custGeom>
                <a:avLst/>
                <a:gdLst/>
                <a:ahLst/>
                <a:cxnLst>
                  <a:cxn ang="0">
                    <a:pos x="4848" y="432"/>
                  </a:cxn>
                  <a:cxn ang="0">
                    <a:pos x="0" y="432"/>
                  </a:cxn>
                  <a:cxn ang="0">
                    <a:pos x="0" y="0"/>
                  </a:cxn>
                  <a:cxn ang="0">
                    <a:pos x="4848" y="0"/>
                  </a:cxn>
                  <a:cxn ang="0">
                    <a:pos x="4848" y="432"/>
                  </a:cxn>
                </a:cxnLst>
                <a:rect l="0" t="0" r="r" b="b"/>
                <a:pathLst>
                  <a:path w="4848" h="432">
                    <a:moveTo>
                      <a:pt x="4848" y="432"/>
                    </a:moveTo>
                    <a:lnTo>
                      <a:pt x="0" y="432"/>
                    </a:lnTo>
                    <a:lnTo>
                      <a:pt x="0" y="0"/>
                    </a:lnTo>
                    <a:lnTo>
                      <a:pt x="4848" y="0"/>
                    </a:lnTo>
                    <a:lnTo>
                      <a:pt x="4848" y="432"/>
                    </a:lnTo>
                    <a:close/>
                  </a:path>
                </a:pathLst>
              </a:custGeom>
              <a:solidFill>
                <a:schemeClr val="hlink"/>
              </a:solidFill>
              <a:ln w="9525">
                <a:noFill/>
                <a:round/>
                <a:headEnd/>
                <a:tailEnd/>
              </a:ln>
              <a:effectLst/>
            </p:spPr>
            <p:txBody>
              <a:bodyPr wrap="none" anchor="ctr"/>
              <a:lstStyle/>
              <a:p>
                <a:pPr>
                  <a:defRPr/>
                </a:pPr>
                <a:endParaRPr lang="en-US"/>
              </a:p>
            </p:txBody>
          </p:sp>
          <p:grpSp>
            <p:nvGrpSpPr>
              <p:cNvPr id="9" name="Group 6"/>
              <p:cNvGrpSpPr>
                <a:grpSpLocks/>
              </p:cNvGrpSpPr>
              <p:nvPr userDrawn="1"/>
            </p:nvGrpSpPr>
            <p:grpSpPr bwMode="auto">
              <a:xfrm>
                <a:off x="333" y="-9"/>
                <a:ext cx="5176" cy="1044"/>
                <a:chOff x="333" y="-9"/>
                <a:chExt cx="5176" cy="1044"/>
              </a:xfrm>
            </p:grpSpPr>
            <p:sp>
              <p:nvSpPr>
                <p:cNvPr id="38" name="Freeform 7"/>
                <p:cNvSpPr>
                  <a:spLocks/>
                </p:cNvSpPr>
                <p:nvPr userDrawn="1"/>
              </p:nvSpPr>
              <p:spPr bwMode="ltGray">
                <a:xfrm>
                  <a:off x="3230" y="949"/>
                  <a:ext cx="17" cy="20"/>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39" name="Freeform 8"/>
                <p:cNvSpPr>
                  <a:spLocks/>
                </p:cNvSpPr>
                <p:nvPr userDrawn="1"/>
              </p:nvSpPr>
              <p:spPr bwMode="ltGray">
                <a:xfrm>
                  <a:off x="3406" y="1015"/>
                  <a:ext cx="21" cy="20"/>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a:defRPr/>
                  </a:pPr>
                  <a:endParaRPr lang="en-US"/>
                </a:p>
              </p:txBody>
            </p:sp>
            <p:sp>
              <p:nvSpPr>
                <p:cNvPr id="40" name="Freeform 9"/>
                <p:cNvSpPr>
                  <a:spLocks/>
                </p:cNvSpPr>
                <p:nvPr userDrawn="1"/>
              </p:nvSpPr>
              <p:spPr bwMode="ltGray">
                <a:xfrm>
                  <a:off x="2909" y="908"/>
                  <a:ext cx="31" cy="3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a:p>
              </p:txBody>
            </p:sp>
            <p:sp>
              <p:nvSpPr>
                <p:cNvPr id="41" name="Freeform 10"/>
                <p:cNvSpPr>
                  <a:spLocks/>
                </p:cNvSpPr>
                <p:nvPr userDrawn="1"/>
              </p:nvSpPr>
              <p:spPr bwMode="ltGray">
                <a:xfrm>
                  <a:off x="2551" y="940"/>
                  <a:ext cx="25" cy="12"/>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42" name="Freeform 11"/>
                <p:cNvSpPr>
                  <a:spLocks/>
                </p:cNvSpPr>
                <p:nvPr userDrawn="1"/>
              </p:nvSpPr>
              <p:spPr bwMode="ltGray">
                <a:xfrm>
                  <a:off x="2443" y="954"/>
                  <a:ext cx="65" cy="39"/>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43" name="Freeform 12"/>
                <p:cNvSpPr>
                  <a:spLocks/>
                </p:cNvSpPr>
                <p:nvPr userDrawn="1"/>
              </p:nvSpPr>
              <p:spPr bwMode="ltGray">
                <a:xfrm>
                  <a:off x="2375" y="952"/>
                  <a:ext cx="68" cy="39"/>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a:p>
              </p:txBody>
            </p:sp>
            <p:sp>
              <p:nvSpPr>
                <p:cNvPr id="44" name="Freeform 13"/>
                <p:cNvSpPr>
                  <a:spLocks/>
                </p:cNvSpPr>
                <p:nvPr userDrawn="1"/>
              </p:nvSpPr>
              <p:spPr bwMode="ltGray">
                <a:xfrm>
                  <a:off x="2007" y="739"/>
                  <a:ext cx="354" cy="228"/>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45" name="Freeform 14"/>
                <p:cNvSpPr>
                  <a:spLocks/>
                </p:cNvSpPr>
                <p:nvPr userDrawn="1"/>
              </p:nvSpPr>
              <p:spPr bwMode="ltGray">
                <a:xfrm>
                  <a:off x="2222" y="724"/>
                  <a:ext cx="157" cy="167"/>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a:p>
              </p:txBody>
            </p:sp>
            <p:sp>
              <p:nvSpPr>
                <p:cNvPr id="46" name="Freeform 15"/>
                <p:cNvSpPr>
                  <a:spLocks/>
                </p:cNvSpPr>
                <p:nvPr userDrawn="1"/>
              </p:nvSpPr>
              <p:spPr bwMode="ltGray">
                <a:xfrm>
                  <a:off x="2375" y="800"/>
                  <a:ext cx="110" cy="32"/>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47" name="Freeform 16"/>
                <p:cNvSpPr>
                  <a:spLocks/>
                </p:cNvSpPr>
                <p:nvPr userDrawn="1"/>
              </p:nvSpPr>
              <p:spPr bwMode="ltGray">
                <a:xfrm>
                  <a:off x="2370" y="839"/>
                  <a:ext cx="75" cy="8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48" name="Freeform 17"/>
                <p:cNvSpPr>
                  <a:spLocks/>
                </p:cNvSpPr>
                <p:nvPr userDrawn="1"/>
              </p:nvSpPr>
              <p:spPr bwMode="ltGray">
                <a:xfrm>
                  <a:off x="2497" y="793"/>
                  <a:ext cx="37" cy="49"/>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49" name="Freeform 18"/>
                <p:cNvSpPr>
                  <a:spLocks/>
                </p:cNvSpPr>
                <p:nvPr userDrawn="1"/>
              </p:nvSpPr>
              <p:spPr bwMode="ltGray">
                <a:xfrm>
                  <a:off x="2506" y="869"/>
                  <a:ext cx="47" cy="24"/>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50" name="Freeform 19"/>
                <p:cNvSpPr>
                  <a:spLocks/>
                </p:cNvSpPr>
                <p:nvPr userDrawn="1"/>
              </p:nvSpPr>
              <p:spPr bwMode="ltGray">
                <a:xfrm>
                  <a:off x="2555" y="832"/>
                  <a:ext cx="61" cy="42"/>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51" name="Freeform 20"/>
                <p:cNvSpPr>
                  <a:spLocks/>
                </p:cNvSpPr>
                <p:nvPr userDrawn="1"/>
              </p:nvSpPr>
              <p:spPr bwMode="ltGray">
                <a:xfrm>
                  <a:off x="2572" y="852"/>
                  <a:ext cx="286" cy="149"/>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52" name="Freeform 21"/>
                <p:cNvSpPr>
                  <a:spLocks/>
                </p:cNvSpPr>
                <p:nvPr userDrawn="1"/>
              </p:nvSpPr>
              <p:spPr bwMode="ltGray">
                <a:xfrm>
                  <a:off x="2820" y="866"/>
                  <a:ext cx="78" cy="64"/>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a:p>
              </p:txBody>
            </p:sp>
            <p:sp>
              <p:nvSpPr>
                <p:cNvPr id="53" name="Freeform 22"/>
                <p:cNvSpPr>
                  <a:spLocks/>
                </p:cNvSpPr>
                <p:nvPr userDrawn="1"/>
              </p:nvSpPr>
              <p:spPr bwMode="ltGray">
                <a:xfrm>
                  <a:off x="2984" y="732"/>
                  <a:ext cx="19" cy="14"/>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54" name="Freeform 23"/>
                <p:cNvSpPr>
                  <a:spLocks/>
                </p:cNvSpPr>
                <p:nvPr userDrawn="1"/>
              </p:nvSpPr>
              <p:spPr bwMode="ltGray">
                <a:xfrm>
                  <a:off x="3083" y="830"/>
                  <a:ext cx="26" cy="19"/>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a:defRPr/>
                  </a:pPr>
                  <a:endParaRPr lang="en-US"/>
                </a:p>
              </p:txBody>
            </p:sp>
            <p:sp>
              <p:nvSpPr>
                <p:cNvPr id="55" name="Freeform 24"/>
                <p:cNvSpPr>
                  <a:spLocks/>
                </p:cNvSpPr>
                <p:nvPr userDrawn="1"/>
              </p:nvSpPr>
              <p:spPr bwMode="ltGray">
                <a:xfrm>
                  <a:off x="2766" y="610"/>
                  <a:ext cx="19" cy="12"/>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56" name="Freeform 25"/>
                <p:cNvSpPr>
                  <a:spLocks/>
                </p:cNvSpPr>
                <p:nvPr userDrawn="1"/>
              </p:nvSpPr>
              <p:spPr bwMode="ltGray">
                <a:xfrm>
                  <a:off x="2600" y="712"/>
                  <a:ext cx="19" cy="12"/>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57" name="Freeform 26"/>
                <p:cNvSpPr>
                  <a:spLocks/>
                </p:cNvSpPr>
                <p:nvPr userDrawn="1"/>
              </p:nvSpPr>
              <p:spPr bwMode="ltGray">
                <a:xfrm>
                  <a:off x="2417" y="680"/>
                  <a:ext cx="80" cy="66"/>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a:p>
              </p:txBody>
            </p:sp>
            <p:sp>
              <p:nvSpPr>
                <p:cNvPr id="58" name="Freeform 27"/>
                <p:cNvSpPr>
                  <a:spLocks/>
                </p:cNvSpPr>
                <p:nvPr userDrawn="1"/>
              </p:nvSpPr>
              <p:spPr bwMode="ltGray">
                <a:xfrm>
                  <a:off x="2391" y="541"/>
                  <a:ext cx="94" cy="142"/>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a:p>
              </p:txBody>
            </p:sp>
            <p:sp>
              <p:nvSpPr>
                <p:cNvPr id="59" name="Freeform 28"/>
                <p:cNvSpPr>
                  <a:spLocks/>
                </p:cNvSpPr>
                <p:nvPr userDrawn="1"/>
              </p:nvSpPr>
              <p:spPr bwMode="ltGray">
                <a:xfrm>
                  <a:off x="2415" y="644"/>
                  <a:ext cx="32" cy="41"/>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60" name="Freeform 29"/>
                <p:cNvSpPr>
                  <a:spLocks/>
                </p:cNvSpPr>
                <p:nvPr userDrawn="1"/>
              </p:nvSpPr>
              <p:spPr bwMode="ltGray">
                <a:xfrm>
                  <a:off x="2349" y="654"/>
                  <a:ext cx="45" cy="41"/>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a:p>
              </p:txBody>
            </p:sp>
            <p:sp>
              <p:nvSpPr>
                <p:cNvPr id="61" name="Freeform 30"/>
                <p:cNvSpPr>
                  <a:spLocks/>
                </p:cNvSpPr>
                <p:nvPr userDrawn="1"/>
              </p:nvSpPr>
              <p:spPr bwMode="ltGray">
                <a:xfrm>
                  <a:off x="4808" y="597"/>
                  <a:ext cx="701" cy="438"/>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a:defRPr/>
                  </a:pPr>
                  <a:endParaRPr lang="en-US"/>
                </a:p>
              </p:txBody>
            </p:sp>
            <p:sp>
              <p:nvSpPr>
                <p:cNvPr id="62" name="Freeform 31"/>
                <p:cNvSpPr>
                  <a:spLocks/>
                </p:cNvSpPr>
                <p:nvPr userDrawn="1"/>
              </p:nvSpPr>
              <p:spPr bwMode="ltGray">
                <a:xfrm>
                  <a:off x="3880" y="-7"/>
                  <a:ext cx="984" cy="692"/>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63" name="Freeform 32"/>
                <p:cNvSpPr>
                  <a:spLocks/>
                </p:cNvSpPr>
                <p:nvPr userDrawn="1"/>
              </p:nvSpPr>
              <p:spPr bwMode="ltGray">
                <a:xfrm>
                  <a:off x="3577" y="490"/>
                  <a:ext cx="36" cy="39"/>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4" name="Freeform 33"/>
                <p:cNvSpPr>
                  <a:spLocks/>
                </p:cNvSpPr>
                <p:nvPr userDrawn="1"/>
              </p:nvSpPr>
              <p:spPr bwMode="ltGray">
                <a:xfrm>
                  <a:off x="3549" y="475"/>
                  <a:ext cx="38" cy="29"/>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 name="Freeform 34"/>
                <p:cNvSpPr>
                  <a:spLocks/>
                </p:cNvSpPr>
                <p:nvPr userDrawn="1"/>
              </p:nvSpPr>
              <p:spPr bwMode="ltGray">
                <a:xfrm>
                  <a:off x="4686" y="394"/>
                  <a:ext cx="171" cy="81"/>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a:defRPr/>
                  </a:pPr>
                  <a:endParaRPr lang="en-US"/>
                </a:p>
              </p:txBody>
            </p:sp>
            <p:sp>
              <p:nvSpPr>
                <p:cNvPr id="66" name="Freeform 35"/>
                <p:cNvSpPr>
                  <a:spLocks/>
                </p:cNvSpPr>
                <p:nvPr userDrawn="1"/>
              </p:nvSpPr>
              <p:spPr bwMode="ltGray">
                <a:xfrm>
                  <a:off x="4867" y="460"/>
                  <a:ext cx="138" cy="37"/>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67" name="Freeform 36"/>
                <p:cNvSpPr>
                  <a:spLocks/>
                </p:cNvSpPr>
                <p:nvPr userDrawn="1"/>
              </p:nvSpPr>
              <p:spPr bwMode="ltGray">
                <a:xfrm>
                  <a:off x="4794" y="480"/>
                  <a:ext cx="56" cy="3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8" name="Freeform 37"/>
                <p:cNvSpPr>
                  <a:spLocks/>
                </p:cNvSpPr>
                <p:nvPr userDrawn="1"/>
              </p:nvSpPr>
              <p:spPr bwMode="ltGray">
                <a:xfrm>
                  <a:off x="4757" y="375"/>
                  <a:ext cx="37" cy="44"/>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9" name="Freeform 38"/>
                <p:cNvSpPr>
                  <a:spLocks/>
                </p:cNvSpPr>
                <p:nvPr userDrawn="1"/>
              </p:nvSpPr>
              <p:spPr bwMode="ltGray">
                <a:xfrm>
                  <a:off x="5054" y="507"/>
                  <a:ext cx="45" cy="66"/>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70" name="Freeform 39"/>
                <p:cNvSpPr>
                  <a:spLocks/>
                </p:cNvSpPr>
                <p:nvPr userDrawn="1"/>
              </p:nvSpPr>
              <p:spPr bwMode="ltGray">
                <a:xfrm>
                  <a:off x="4260" y="6"/>
                  <a:ext cx="480" cy="100"/>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a:defRPr/>
                  </a:pPr>
                  <a:endParaRPr lang="en-US"/>
                </a:p>
              </p:txBody>
            </p:sp>
            <p:sp>
              <p:nvSpPr>
                <p:cNvPr id="71" name="Freeform 40"/>
                <p:cNvSpPr>
                  <a:spLocks/>
                </p:cNvSpPr>
                <p:nvPr userDrawn="1"/>
              </p:nvSpPr>
              <p:spPr bwMode="ltGray">
                <a:xfrm>
                  <a:off x="3835" y="3"/>
                  <a:ext cx="446" cy="49"/>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a:defRPr/>
                  </a:pPr>
                  <a:endParaRPr lang="en-US"/>
                </a:p>
              </p:txBody>
            </p:sp>
            <p:sp>
              <p:nvSpPr>
                <p:cNvPr id="72" name="Freeform 41"/>
                <p:cNvSpPr>
                  <a:spLocks/>
                </p:cNvSpPr>
                <p:nvPr userDrawn="1"/>
              </p:nvSpPr>
              <p:spPr bwMode="ltGray">
                <a:xfrm>
                  <a:off x="2853" y="74"/>
                  <a:ext cx="42" cy="25"/>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73" name="Freeform 42"/>
                <p:cNvSpPr>
                  <a:spLocks/>
                </p:cNvSpPr>
                <p:nvPr userDrawn="1"/>
              </p:nvSpPr>
              <p:spPr bwMode="ltGray">
                <a:xfrm>
                  <a:off x="1704" y="3"/>
                  <a:ext cx="1022" cy="37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a:p>
              </p:txBody>
            </p:sp>
            <p:sp>
              <p:nvSpPr>
                <p:cNvPr id="74" name="Freeform 43"/>
                <p:cNvSpPr>
                  <a:spLocks/>
                </p:cNvSpPr>
                <p:nvPr userDrawn="1"/>
              </p:nvSpPr>
              <p:spPr bwMode="ltGray">
                <a:xfrm>
                  <a:off x="2729" y="-9"/>
                  <a:ext cx="47" cy="134"/>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a:p>
              </p:txBody>
            </p:sp>
            <p:sp>
              <p:nvSpPr>
                <p:cNvPr id="75" name="Freeform 44"/>
                <p:cNvSpPr>
                  <a:spLocks/>
                </p:cNvSpPr>
                <p:nvPr userDrawn="1"/>
              </p:nvSpPr>
              <p:spPr bwMode="ltGray">
                <a:xfrm>
                  <a:off x="2701" y="103"/>
                  <a:ext cx="138" cy="8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a:p>
              </p:txBody>
            </p:sp>
            <p:sp>
              <p:nvSpPr>
                <p:cNvPr id="76" name="Freeform 45"/>
                <p:cNvSpPr>
                  <a:spLocks/>
                </p:cNvSpPr>
                <p:nvPr userDrawn="1"/>
              </p:nvSpPr>
              <p:spPr bwMode="ltGray">
                <a:xfrm>
                  <a:off x="2553" y="182"/>
                  <a:ext cx="187" cy="176"/>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a:p>
              </p:txBody>
            </p:sp>
            <p:sp>
              <p:nvSpPr>
                <p:cNvPr id="77" name="Freeform 46"/>
                <p:cNvSpPr>
                  <a:spLocks/>
                </p:cNvSpPr>
                <p:nvPr userDrawn="1"/>
              </p:nvSpPr>
              <p:spPr bwMode="ltGray">
                <a:xfrm>
                  <a:off x="2677" y="233"/>
                  <a:ext cx="14" cy="10"/>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78" name="Freeform 47"/>
                <p:cNvSpPr>
                  <a:spLocks/>
                </p:cNvSpPr>
                <p:nvPr userDrawn="1"/>
              </p:nvSpPr>
              <p:spPr bwMode="ltGray">
                <a:xfrm>
                  <a:off x="1627" y="353"/>
                  <a:ext cx="813" cy="462"/>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a:p>
              </p:txBody>
            </p:sp>
            <p:sp>
              <p:nvSpPr>
                <p:cNvPr id="79" name="Freeform 48"/>
                <p:cNvSpPr>
                  <a:spLocks/>
                </p:cNvSpPr>
                <p:nvPr userDrawn="1"/>
              </p:nvSpPr>
              <p:spPr bwMode="ltGray">
                <a:xfrm>
                  <a:off x="1770" y="671"/>
                  <a:ext cx="45" cy="71"/>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80" name="Freeform 49"/>
                <p:cNvSpPr>
                  <a:spLocks/>
                </p:cNvSpPr>
                <p:nvPr userDrawn="1"/>
              </p:nvSpPr>
              <p:spPr bwMode="ltGray">
                <a:xfrm>
                  <a:off x="2394" y="431"/>
                  <a:ext cx="42" cy="59"/>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81" name="Freeform 50"/>
                <p:cNvSpPr>
                  <a:spLocks/>
                </p:cNvSpPr>
                <p:nvPr userDrawn="1"/>
              </p:nvSpPr>
              <p:spPr bwMode="ltGray">
                <a:xfrm>
                  <a:off x="2513" y="402"/>
                  <a:ext cx="21" cy="24"/>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82" name="Freeform 51"/>
                <p:cNvSpPr>
                  <a:spLocks/>
                </p:cNvSpPr>
                <p:nvPr userDrawn="1"/>
              </p:nvSpPr>
              <p:spPr bwMode="ltGray">
                <a:xfrm>
                  <a:off x="333" y="169"/>
                  <a:ext cx="1015" cy="866"/>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a:p>
              </p:txBody>
            </p:sp>
            <p:sp>
              <p:nvSpPr>
                <p:cNvPr id="83" name="Freeform 52"/>
                <p:cNvSpPr>
                  <a:spLocks/>
                </p:cNvSpPr>
                <p:nvPr userDrawn="1"/>
              </p:nvSpPr>
              <p:spPr bwMode="ltGray">
                <a:xfrm>
                  <a:off x="727" y="495"/>
                  <a:ext cx="382" cy="540"/>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a:p>
              </p:txBody>
            </p:sp>
            <p:sp>
              <p:nvSpPr>
                <p:cNvPr id="84" name="Freeform 53"/>
                <p:cNvSpPr>
                  <a:spLocks/>
                </p:cNvSpPr>
                <p:nvPr userDrawn="1"/>
              </p:nvSpPr>
              <p:spPr bwMode="ltGray">
                <a:xfrm>
                  <a:off x="1400" y="896"/>
                  <a:ext cx="16" cy="29"/>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85" name="Freeform 54"/>
                <p:cNvSpPr>
                  <a:spLocks/>
                </p:cNvSpPr>
                <p:nvPr userDrawn="1"/>
              </p:nvSpPr>
              <p:spPr bwMode="ltGray">
                <a:xfrm>
                  <a:off x="1379" y="617"/>
                  <a:ext cx="21" cy="1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86" name="Freeform 55"/>
                <p:cNvSpPr>
                  <a:spLocks/>
                </p:cNvSpPr>
                <p:nvPr userDrawn="1"/>
              </p:nvSpPr>
              <p:spPr bwMode="ltGray">
                <a:xfrm>
                  <a:off x="453" y="275"/>
                  <a:ext cx="58" cy="24"/>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87" name="Freeform 56"/>
                <p:cNvSpPr>
                  <a:spLocks/>
                </p:cNvSpPr>
                <p:nvPr userDrawn="1"/>
              </p:nvSpPr>
              <p:spPr bwMode="ltGray">
                <a:xfrm>
                  <a:off x="1161" y="50"/>
                  <a:ext cx="691" cy="569"/>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a:p>
              </p:txBody>
            </p:sp>
            <p:sp>
              <p:nvSpPr>
                <p:cNvPr id="88" name="Freeform 57"/>
                <p:cNvSpPr>
                  <a:spLocks/>
                </p:cNvSpPr>
                <p:nvPr userDrawn="1"/>
              </p:nvSpPr>
              <p:spPr bwMode="ltGray">
                <a:xfrm>
                  <a:off x="689" y="6"/>
                  <a:ext cx="1386" cy="232"/>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a:p>
              </p:txBody>
            </p:sp>
            <p:sp>
              <p:nvSpPr>
                <p:cNvPr id="89" name="Freeform 58"/>
                <p:cNvSpPr>
                  <a:spLocks/>
                </p:cNvSpPr>
                <p:nvPr userDrawn="1"/>
              </p:nvSpPr>
              <p:spPr bwMode="ltGray">
                <a:xfrm>
                  <a:off x="971" y="91"/>
                  <a:ext cx="30" cy="25"/>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90" name="Freeform 59"/>
                <p:cNvSpPr>
                  <a:spLocks/>
                </p:cNvSpPr>
                <p:nvPr userDrawn="1"/>
              </p:nvSpPr>
              <p:spPr bwMode="ltGray">
                <a:xfrm>
                  <a:off x="935" y="125"/>
                  <a:ext cx="45" cy="27"/>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91" name="Freeform 60"/>
                <p:cNvSpPr>
                  <a:spLocks/>
                </p:cNvSpPr>
                <p:nvPr userDrawn="1"/>
              </p:nvSpPr>
              <p:spPr bwMode="ltGray">
                <a:xfrm>
                  <a:off x="1081" y="226"/>
                  <a:ext cx="75" cy="14"/>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92" name="Freeform 61"/>
                <p:cNvSpPr>
                  <a:spLocks/>
                </p:cNvSpPr>
                <p:nvPr userDrawn="1"/>
              </p:nvSpPr>
              <p:spPr bwMode="ltGray">
                <a:xfrm>
                  <a:off x="1210" y="223"/>
                  <a:ext cx="42" cy="37"/>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a:p>
              </p:txBody>
            </p:sp>
            <p:sp>
              <p:nvSpPr>
                <p:cNvPr id="93" name="Freeform 62"/>
                <p:cNvSpPr>
                  <a:spLocks/>
                </p:cNvSpPr>
                <p:nvPr userDrawn="1"/>
              </p:nvSpPr>
              <p:spPr bwMode="ltGray">
                <a:xfrm>
                  <a:off x="865" y="123"/>
                  <a:ext cx="33" cy="24"/>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a:p>
              </p:txBody>
            </p:sp>
          </p:grpSp>
          <p:grpSp>
            <p:nvGrpSpPr>
              <p:cNvPr id="10" name="Group 63"/>
              <p:cNvGrpSpPr>
                <a:grpSpLocks/>
              </p:cNvGrpSpPr>
              <p:nvPr userDrawn="1"/>
            </p:nvGrpSpPr>
            <p:grpSpPr bwMode="auto">
              <a:xfrm>
                <a:off x="7" y="-154"/>
                <a:ext cx="5739" cy="418"/>
                <a:chOff x="1056" y="111"/>
                <a:chExt cx="2448" cy="418"/>
              </a:xfrm>
            </p:grpSpPr>
            <p:sp>
              <p:nvSpPr>
                <p:cNvPr id="27" name="Line 64"/>
                <p:cNvSpPr>
                  <a:spLocks noChangeShapeType="1"/>
                </p:cNvSpPr>
                <p:nvPr/>
              </p:nvSpPr>
              <p:spPr bwMode="white">
                <a:xfrm>
                  <a:off x="1056" y="332"/>
                  <a:ext cx="2448" cy="0"/>
                </a:xfrm>
                <a:prstGeom prst="line">
                  <a:avLst/>
                </a:prstGeom>
                <a:noFill/>
                <a:ln w="9525">
                  <a:solidFill>
                    <a:schemeClr val="folHlink"/>
                  </a:solidFill>
                  <a:round/>
                  <a:headEnd/>
                  <a:tailEnd/>
                </a:ln>
                <a:effectLst/>
              </p:spPr>
              <p:txBody>
                <a:bodyPr wrap="none" anchor="ctr"/>
                <a:lstStyle/>
                <a:p>
                  <a:pPr>
                    <a:defRPr/>
                  </a:pPr>
                  <a:endParaRPr lang="en-US"/>
                </a:p>
              </p:txBody>
            </p:sp>
            <p:sp>
              <p:nvSpPr>
                <p:cNvPr id="28" name="Line 65"/>
                <p:cNvSpPr>
                  <a:spLocks noChangeShapeType="1"/>
                </p:cNvSpPr>
                <p:nvPr/>
              </p:nvSpPr>
              <p:spPr bwMode="white">
                <a:xfrm>
                  <a:off x="1254"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29" name="Line 66"/>
                <p:cNvSpPr>
                  <a:spLocks noChangeShapeType="1"/>
                </p:cNvSpPr>
                <p:nvPr/>
              </p:nvSpPr>
              <p:spPr bwMode="white">
                <a:xfrm>
                  <a:off x="1482"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0" name="Line 67"/>
                <p:cNvSpPr>
                  <a:spLocks noChangeShapeType="1"/>
                </p:cNvSpPr>
                <p:nvPr/>
              </p:nvSpPr>
              <p:spPr bwMode="white">
                <a:xfrm>
                  <a:off x="1710"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1" name="Line 68"/>
                <p:cNvSpPr>
                  <a:spLocks noChangeShapeType="1"/>
                </p:cNvSpPr>
                <p:nvPr/>
              </p:nvSpPr>
              <p:spPr bwMode="white">
                <a:xfrm>
                  <a:off x="1938"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2" name="Line 69"/>
                <p:cNvSpPr>
                  <a:spLocks noChangeShapeType="1"/>
                </p:cNvSpPr>
                <p:nvPr/>
              </p:nvSpPr>
              <p:spPr bwMode="white">
                <a:xfrm>
                  <a:off x="2166"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3" name="Line 70"/>
                <p:cNvSpPr>
                  <a:spLocks noChangeShapeType="1"/>
                </p:cNvSpPr>
                <p:nvPr/>
              </p:nvSpPr>
              <p:spPr bwMode="white">
                <a:xfrm>
                  <a:off x="2394"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4" name="Line 71"/>
                <p:cNvSpPr>
                  <a:spLocks noChangeShapeType="1"/>
                </p:cNvSpPr>
                <p:nvPr/>
              </p:nvSpPr>
              <p:spPr bwMode="white">
                <a:xfrm>
                  <a:off x="2622"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5" name="Line 72"/>
                <p:cNvSpPr>
                  <a:spLocks noChangeShapeType="1"/>
                </p:cNvSpPr>
                <p:nvPr/>
              </p:nvSpPr>
              <p:spPr bwMode="white">
                <a:xfrm>
                  <a:off x="2850"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6" name="Line 73"/>
                <p:cNvSpPr>
                  <a:spLocks noChangeShapeType="1"/>
                </p:cNvSpPr>
                <p:nvPr/>
              </p:nvSpPr>
              <p:spPr bwMode="white">
                <a:xfrm>
                  <a:off x="3078"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7" name="Line 74"/>
                <p:cNvSpPr>
                  <a:spLocks noChangeShapeType="1"/>
                </p:cNvSpPr>
                <p:nvPr/>
              </p:nvSpPr>
              <p:spPr bwMode="white">
                <a:xfrm>
                  <a:off x="3306" y="111"/>
                  <a:ext cx="0" cy="418"/>
                </a:xfrm>
                <a:prstGeom prst="line">
                  <a:avLst/>
                </a:prstGeom>
                <a:noFill/>
                <a:ln w="9525">
                  <a:solidFill>
                    <a:schemeClr val="folHlink"/>
                  </a:solidFill>
                  <a:round/>
                  <a:headEnd/>
                  <a:tailEnd/>
                </a:ln>
                <a:effectLst/>
              </p:spPr>
              <p:txBody>
                <a:bodyPr wrap="none" anchor="ctr"/>
                <a:lstStyle/>
                <a:p>
                  <a:pPr>
                    <a:defRPr/>
                  </a:pPr>
                  <a:endParaRPr lang="en-US"/>
                </a:p>
              </p:txBody>
            </p:sp>
          </p:grpSp>
          <p:grpSp>
            <p:nvGrpSpPr>
              <p:cNvPr id="11" name="Group 75"/>
              <p:cNvGrpSpPr>
                <a:grpSpLocks/>
              </p:cNvGrpSpPr>
              <p:nvPr userDrawn="1"/>
            </p:nvGrpSpPr>
            <p:grpSpPr bwMode="auto">
              <a:xfrm>
                <a:off x="-1261" y="-1"/>
                <a:ext cx="2098" cy="1030"/>
                <a:chOff x="1208" y="109"/>
                <a:chExt cx="2098" cy="423"/>
              </a:xfrm>
            </p:grpSpPr>
            <p:sp>
              <p:nvSpPr>
                <p:cNvPr id="12" name="Line 76"/>
                <p:cNvSpPr>
                  <a:spLocks noChangeShapeType="1"/>
                </p:cNvSpPr>
                <p:nvPr/>
              </p:nvSpPr>
              <p:spPr bwMode="ltGray">
                <a:xfrm>
                  <a:off x="2850" y="110"/>
                  <a:ext cx="0" cy="142"/>
                </a:xfrm>
                <a:prstGeom prst="line">
                  <a:avLst/>
                </a:prstGeom>
                <a:noFill/>
                <a:ln w="9525">
                  <a:solidFill>
                    <a:schemeClr val="hlink"/>
                  </a:solidFill>
                  <a:round/>
                  <a:headEnd/>
                  <a:tailEnd/>
                </a:ln>
                <a:effectLst/>
              </p:spPr>
              <p:txBody>
                <a:bodyPr wrap="none" anchor="ctr"/>
                <a:lstStyle/>
                <a:p>
                  <a:pPr>
                    <a:defRPr/>
                  </a:pPr>
                  <a:endParaRPr lang="en-US"/>
                </a:p>
              </p:txBody>
            </p:sp>
            <p:sp>
              <p:nvSpPr>
                <p:cNvPr id="13" name="Line 77"/>
                <p:cNvSpPr>
                  <a:spLocks noChangeShapeType="1"/>
                </p:cNvSpPr>
                <p:nvPr/>
              </p:nvSpPr>
              <p:spPr bwMode="ltGray">
                <a:xfrm>
                  <a:off x="2972" y="332"/>
                  <a:ext cx="70" cy="0"/>
                </a:xfrm>
                <a:prstGeom prst="line">
                  <a:avLst/>
                </a:prstGeom>
                <a:noFill/>
                <a:ln w="9525">
                  <a:solidFill>
                    <a:schemeClr val="hlink"/>
                  </a:solidFill>
                  <a:round/>
                  <a:headEnd/>
                  <a:tailEnd/>
                </a:ln>
                <a:effectLst/>
              </p:spPr>
              <p:txBody>
                <a:bodyPr wrap="none" anchor="ctr"/>
                <a:lstStyle/>
                <a:p>
                  <a:pPr>
                    <a:defRPr/>
                  </a:pPr>
                  <a:endParaRPr lang="en-US"/>
                </a:p>
              </p:txBody>
            </p:sp>
            <p:sp>
              <p:nvSpPr>
                <p:cNvPr id="14" name="Line 78"/>
                <p:cNvSpPr>
                  <a:spLocks noChangeShapeType="1"/>
                </p:cNvSpPr>
                <p:nvPr/>
              </p:nvSpPr>
              <p:spPr bwMode="ltGray">
                <a:xfrm>
                  <a:off x="3078" y="350"/>
                  <a:ext cx="0" cy="28"/>
                </a:xfrm>
                <a:prstGeom prst="line">
                  <a:avLst/>
                </a:prstGeom>
                <a:noFill/>
                <a:ln w="9525">
                  <a:solidFill>
                    <a:schemeClr val="hlink"/>
                  </a:solidFill>
                  <a:round/>
                  <a:headEnd/>
                  <a:tailEnd/>
                </a:ln>
                <a:effectLst/>
              </p:spPr>
              <p:txBody>
                <a:bodyPr wrap="none" anchor="ctr"/>
                <a:lstStyle/>
                <a:p>
                  <a:pPr>
                    <a:defRPr/>
                  </a:pPr>
                  <a:endParaRPr lang="en-US"/>
                </a:p>
              </p:txBody>
            </p:sp>
            <p:sp>
              <p:nvSpPr>
                <p:cNvPr id="15" name="Line 79"/>
                <p:cNvSpPr>
                  <a:spLocks noChangeShapeType="1"/>
                </p:cNvSpPr>
                <p:nvPr/>
              </p:nvSpPr>
              <p:spPr bwMode="ltGray">
                <a:xfrm>
                  <a:off x="3306" y="450"/>
                  <a:ext cx="0" cy="79"/>
                </a:xfrm>
                <a:prstGeom prst="line">
                  <a:avLst/>
                </a:prstGeom>
                <a:noFill/>
                <a:ln w="9525">
                  <a:solidFill>
                    <a:schemeClr val="hlink"/>
                  </a:solidFill>
                  <a:round/>
                  <a:headEnd/>
                  <a:tailEnd/>
                </a:ln>
                <a:effectLst/>
              </p:spPr>
              <p:txBody>
                <a:bodyPr wrap="none" anchor="ctr"/>
                <a:lstStyle/>
                <a:p>
                  <a:pPr>
                    <a:defRPr/>
                  </a:pPr>
                  <a:endParaRPr lang="en-US"/>
                </a:p>
              </p:txBody>
            </p:sp>
            <p:sp>
              <p:nvSpPr>
                <p:cNvPr id="16" name="Line 80"/>
                <p:cNvSpPr>
                  <a:spLocks noChangeShapeType="1"/>
                </p:cNvSpPr>
                <p:nvPr/>
              </p:nvSpPr>
              <p:spPr bwMode="ltGray">
                <a:xfrm>
                  <a:off x="2166" y="114"/>
                  <a:ext cx="0" cy="62"/>
                </a:xfrm>
                <a:prstGeom prst="line">
                  <a:avLst/>
                </a:prstGeom>
                <a:noFill/>
                <a:ln w="9525">
                  <a:solidFill>
                    <a:schemeClr val="hlink"/>
                  </a:solidFill>
                  <a:round/>
                  <a:headEnd/>
                  <a:tailEnd/>
                </a:ln>
                <a:effectLst/>
              </p:spPr>
              <p:txBody>
                <a:bodyPr wrap="none" anchor="ctr"/>
                <a:lstStyle/>
                <a:p>
                  <a:pPr>
                    <a:defRPr/>
                  </a:pPr>
                  <a:endParaRPr lang="en-US"/>
                </a:p>
              </p:txBody>
            </p:sp>
            <p:sp>
              <p:nvSpPr>
                <p:cNvPr id="17" name="Line 81"/>
                <p:cNvSpPr>
                  <a:spLocks noChangeShapeType="1"/>
                </p:cNvSpPr>
                <p:nvPr/>
              </p:nvSpPr>
              <p:spPr bwMode="ltGray">
                <a:xfrm>
                  <a:off x="1938" y="111"/>
                  <a:ext cx="0" cy="337"/>
                </a:xfrm>
                <a:prstGeom prst="line">
                  <a:avLst/>
                </a:prstGeom>
                <a:noFill/>
                <a:ln w="9525">
                  <a:solidFill>
                    <a:schemeClr val="hlink"/>
                  </a:solidFill>
                  <a:round/>
                  <a:headEnd/>
                  <a:tailEnd/>
                </a:ln>
                <a:effectLst/>
              </p:spPr>
              <p:txBody>
                <a:bodyPr wrap="none" anchor="ctr"/>
                <a:lstStyle/>
                <a:p>
                  <a:pPr>
                    <a:defRPr/>
                  </a:pPr>
                  <a:endParaRPr lang="en-US"/>
                </a:p>
              </p:txBody>
            </p:sp>
            <p:sp>
              <p:nvSpPr>
                <p:cNvPr id="18" name="Line 82"/>
                <p:cNvSpPr>
                  <a:spLocks noChangeShapeType="1"/>
                </p:cNvSpPr>
                <p:nvPr/>
              </p:nvSpPr>
              <p:spPr bwMode="ltGray">
                <a:xfrm flipH="1">
                  <a:off x="1912" y="332"/>
                  <a:ext cx="68" cy="0"/>
                </a:xfrm>
                <a:prstGeom prst="line">
                  <a:avLst/>
                </a:prstGeom>
                <a:noFill/>
                <a:ln w="9525">
                  <a:solidFill>
                    <a:schemeClr val="hlink"/>
                  </a:solidFill>
                  <a:round/>
                  <a:headEnd/>
                  <a:tailEnd/>
                </a:ln>
                <a:effectLst/>
              </p:spPr>
              <p:txBody>
                <a:bodyPr wrap="none" anchor="ctr"/>
                <a:lstStyle/>
                <a:p>
                  <a:pPr>
                    <a:defRPr/>
                  </a:pPr>
                  <a:endParaRPr lang="en-US"/>
                </a:p>
              </p:txBody>
            </p:sp>
            <p:sp>
              <p:nvSpPr>
                <p:cNvPr id="19" name="Line 83"/>
                <p:cNvSpPr>
                  <a:spLocks noChangeShapeType="1"/>
                </p:cNvSpPr>
                <p:nvPr/>
              </p:nvSpPr>
              <p:spPr bwMode="ltGray">
                <a:xfrm>
                  <a:off x="1778" y="332"/>
                  <a:ext cx="60" cy="0"/>
                </a:xfrm>
                <a:prstGeom prst="line">
                  <a:avLst/>
                </a:prstGeom>
                <a:noFill/>
                <a:ln w="9525">
                  <a:solidFill>
                    <a:schemeClr val="hlink"/>
                  </a:solidFill>
                  <a:round/>
                  <a:headEnd/>
                  <a:tailEnd/>
                </a:ln>
                <a:effectLst/>
              </p:spPr>
              <p:txBody>
                <a:bodyPr wrap="none" anchor="ctr"/>
                <a:lstStyle/>
                <a:p>
                  <a:pPr>
                    <a:defRPr/>
                  </a:pPr>
                  <a:endParaRPr lang="en-US"/>
                </a:p>
              </p:txBody>
            </p:sp>
            <p:sp>
              <p:nvSpPr>
                <p:cNvPr id="20" name="Line 84"/>
                <p:cNvSpPr>
                  <a:spLocks noChangeShapeType="1"/>
                </p:cNvSpPr>
                <p:nvPr/>
              </p:nvSpPr>
              <p:spPr bwMode="ltGray">
                <a:xfrm flipH="1">
                  <a:off x="1578" y="332"/>
                  <a:ext cx="82" cy="0"/>
                </a:xfrm>
                <a:prstGeom prst="line">
                  <a:avLst/>
                </a:prstGeom>
                <a:noFill/>
                <a:ln w="9525">
                  <a:solidFill>
                    <a:schemeClr val="hlink"/>
                  </a:solidFill>
                  <a:round/>
                  <a:headEnd/>
                  <a:tailEnd/>
                </a:ln>
                <a:effectLst/>
              </p:spPr>
              <p:txBody>
                <a:bodyPr wrap="none" anchor="ctr"/>
                <a:lstStyle/>
                <a:p>
                  <a:pPr>
                    <a:defRPr/>
                  </a:pPr>
                  <a:endParaRPr lang="en-US"/>
                </a:p>
              </p:txBody>
            </p:sp>
            <p:sp>
              <p:nvSpPr>
                <p:cNvPr id="21" name="Line 85"/>
                <p:cNvSpPr>
                  <a:spLocks noChangeShapeType="1"/>
                </p:cNvSpPr>
                <p:nvPr/>
              </p:nvSpPr>
              <p:spPr bwMode="ltGray">
                <a:xfrm>
                  <a:off x="1208" y="332"/>
                  <a:ext cx="348" cy="0"/>
                </a:xfrm>
                <a:prstGeom prst="line">
                  <a:avLst/>
                </a:prstGeom>
                <a:noFill/>
                <a:ln w="9525">
                  <a:solidFill>
                    <a:schemeClr val="hlink"/>
                  </a:solidFill>
                  <a:round/>
                  <a:headEnd/>
                  <a:tailEnd/>
                </a:ln>
                <a:effectLst/>
              </p:spPr>
              <p:txBody>
                <a:bodyPr wrap="none" anchor="ctr"/>
                <a:lstStyle/>
                <a:p>
                  <a:pPr>
                    <a:defRPr/>
                  </a:pPr>
                  <a:endParaRPr lang="en-US"/>
                </a:p>
              </p:txBody>
            </p:sp>
            <p:sp>
              <p:nvSpPr>
                <p:cNvPr id="22" name="Line 86"/>
                <p:cNvSpPr>
                  <a:spLocks noChangeShapeType="1"/>
                </p:cNvSpPr>
                <p:nvPr/>
              </p:nvSpPr>
              <p:spPr bwMode="ltGray">
                <a:xfrm>
                  <a:off x="1480" y="234"/>
                  <a:ext cx="0" cy="298"/>
                </a:xfrm>
                <a:prstGeom prst="line">
                  <a:avLst/>
                </a:prstGeom>
                <a:noFill/>
                <a:ln w="9525">
                  <a:solidFill>
                    <a:schemeClr val="hlink"/>
                  </a:solidFill>
                  <a:round/>
                  <a:headEnd/>
                  <a:tailEnd/>
                </a:ln>
                <a:effectLst/>
              </p:spPr>
              <p:txBody>
                <a:bodyPr wrap="none" anchor="ctr"/>
                <a:lstStyle/>
                <a:p>
                  <a:pPr>
                    <a:defRPr/>
                  </a:pPr>
                  <a:endParaRPr lang="en-US"/>
                </a:p>
              </p:txBody>
            </p:sp>
            <p:sp>
              <p:nvSpPr>
                <p:cNvPr id="23" name="Line 87"/>
                <p:cNvSpPr>
                  <a:spLocks noChangeShapeType="1"/>
                </p:cNvSpPr>
                <p:nvPr/>
              </p:nvSpPr>
              <p:spPr bwMode="ltGray">
                <a:xfrm>
                  <a:off x="1254" y="252"/>
                  <a:ext cx="0" cy="156"/>
                </a:xfrm>
                <a:prstGeom prst="line">
                  <a:avLst/>
                </a:prstGeom>
                <a:noFill/>
                <a:ln w="9525">
                  <a:solidFill>
                    <a:schemeClr val="hlink"/>
                  </a:solidFill>
                  <a:round/>
                  <a:headEnd/>
                  <a:tailEnd/>
                </a:ln>
                <a:effectLst/>
              </p:spPr>
              <p:txBody>
                <a:bodyPr wrap="none" anchor="ctr"/>
                <a:lstStyle/>
                <a:p>
                  <a:pPr>
                    <a:defRPr/>
                  </a:pPr>
                  <a:endParaRPr lang="en-US"/>
                </a:p>
              </p:txBody>
            </p:sp>
            <p:sp>
              <p:nvSpPr>
                <p:cNvPr id="24" name="Line 88"/>
                <p:cNvSpPr>
                  <a:spLocks noChangeShapeType="1"/>
                </p:cNvSpPr>
                <p:nvPr/>
              </p:nvSpPr>
              <p:spPr bwMode="ltGray">
                <a:xfrm flipH="1" flipV="1">
                  <a:off x="1482" y="109"/>
                  <a:ext cx="0" cy="27"/>
                </a:xfrm>
                <a:prstGeom prst="line">
                  <a:avLst/>
                </a:prstGeom>
                <a:noFill/>
                <a:ln w="9525">
                  <a:solidFill>
                    <a:schemeClr val="hlink"/>
                  </a:solidFill>
                  <a:round/>
                  <a:headEnd/>
                  <a:tailEnd/>
                </a:ln>
                <a:effectLst/>
              </p:spPr>
              <p:txBody>
                <a:bodyPr wrap="none" anchor="ctr"/>
                <a:lstStyle/>
                <a:p>
                  <a:pPr>
                    <a:defRPr/>
                  </a:pPr>
                  <a:endParaRPr lang="en-US"/>
                </a:p>
              </p:txBody>
            </p:sp>
            <p:sp>
              <p:nvSpPr>
                <p:cNvPr id="25" name="Line 89"/>
                <p:cNvSpPr>
                  <a:spLocks noChangeShapeType="1"/>
                </p:cNvSpPr>
                <p:nvPr/>
              </p:nvSpPr>
              <p:spPr bwMode="ltGray">
                <a:xfrm>
                  <a:off x="1710" y="180"/>
                  <a:ext cx="0" cy="96"/>
                </a:xfrm>
                <a:prstGeom prst="line">
                  <a:avLst/>
                </a:prstGeom>
                <a:noFill/>
                <a:ln w="9525">
                  <a:solidFill>
                    <a:schemeClr val="hlink"/>
                  </a:solidFill>
                  <a:round/>
                  <a:headEnd/>
                  <a:tailEnd/>
                </a:ln>
                <a:effectLst/>
              </p:spPr>
              <p:txBody>
                <a:bodyPr wrap="none" anchor="ctr"/>
                <a:lstStyle/>
                <a:p>
                  <a:pPr>
                    <a:defRPr/>
                  </a:pPr>
                  <a:endParaRPr lang="en-US"/>
                </a:p>
              </p:txBody>
            </p:sp>
            <p:sp>
              <p:nvSpPr>
                <p:cNvPr id="26" name="Line 90"/>
                <p:cNvSpPr>
                  <a:spLocks noChangeShapeType="1"/>
                </p:cNvSpPr>
                <p:nvPr/>
              </p:nvSpPr>
              <p:spPr bwMode="ltGray">
                <a:xfrm flipV="1">
                  <a:off x="1710" y="111"/>
                  <a:ext cx="0" cy="22"/>
                </a:xfrm>
                <a:prstGeom prst="line">
                  <a:avLst/>
                </a:prstGeom>
                <a:noFill/>
                <a:ln w="9525">
                  <a:solidFill>
                    <a:schemeClr val="hlink"/>
                  </a:solidFill>
                  <a:round/>
                  <a:headEnd/>
                  <a:tailEnd/>
                </a:ln>
                <a:effectLst/>
              </p:spPr>
              <p:txBody>
                <a:bodyPr wrap="none" anchor="ctr"/>
                <a:lstStyle/>
                <a:p>
                  <a:pPr>
                    <a:defRPr/>
                  </a:pPr>
                  <a:endParaRPr lang="en-US"/>
                </a:p>
              </p:txBody>
            </p:sp>
          </p:grpSp>
        </p:grpSp>
        <p:pic>
          <p:nvPicPr>
            <p:cNvPr id="7" name="Picture 91" descr="earth"/>
            <p:cNvPicPr>
              <a:picLocks noChangeAspect="1" noChangeArrowheads="1"/>
            </p:cNvPicPr>
            <p:nvPr userDrawn="1"/>
          </p:nvPicPr>
          <p:blipFill>
            <a:blip r:embed="rId2" cstate="print">
              <a:clrChange>
                <a:clrFrom>
                  <a:srgbClr val="000000"/>
                </a:clrFrom>
                <a:clrTo>
                  <a:srgbClr val="000000">
                    <a:alpha val="0"/>
                  </a:srgbClr>
                </a:clrTo>
              </a:clrChange>
            </a:blip>
            <a:srcRect/>
            <a:stretch>
              <a:fillRect/>
            </a:stretch>
          </p:blipFill>
          <p:spPr bwMode="gray">
            <a:xfrm>
              <a:off x="336" y="1566"/>
              <a:ext cx="690" cy="642"/>
            </a:xfrm>
            <a:prstGeom prst="rect">
              <a:avLst/>
            </a:prstGeom>
            <a:noFill/>
            <a:ln w="9525">
              <a:noFill/>
              <a:miter lim="800000"/>
              <a:headEnd/>
              <a:tailEnd/>
            </a:ln>
          </p:spPr>
        </p:pic>
      </p:grpSp>
      <p:sp>
        <p:nvSpPr>
          <p:cNvPr id="66652" name="Rectangle 92"/>
          <p:cNvSpPr>
            <a:spLocks noGrp="1" noChangeArrowheads="1"/>
          </p:cNvSpPr>
          <p:nvPr>
            <p:ph type="ctrTitle"/>
          </p:nvPr>
        </p:nvSpPr>
        <p:spPr>
          <a:xfrm>
            <a:off x="1828800" y="1828800"/>
            <a:ext cx="6934200" cy="2362200"/>
          </a:xfrm>
        </p:spPr>
        <p:txBody>
          <a:bodyPr/>
          <a:lstStyle>
            <a:lvl1pPr>
              <a:defRPr/>
            </a:lvl1pPr>
          </a:lstStyle>
          <a:p>
            <a:r>
              <a:rPr lang="en-US"/>
              <a:t>Click to edit Master title style</a:t>
            </a:r>
          </a:p>
        </p:txBody>
      </p:sp>
      <p:sp>
        <p:nvSpPr>
          <p:cNvPr id="66653" name="Rectangle 93"/>
          <p:cNvSpPr>
            <a:spLocks noGrp="1" noChangeArrowheads="1"/>
          </p:cNvSpPr>
          <p:nvPr>
            <p:ph type="subTitle" idx="1"/>
          </p:nvPr>
        </p:nvSpPr>
        <p:spPr>
          <a:xfrm>
            <a:off x="1828800" y="4572000"/>
            <a:ext cx="6934200" cy="1295400"/>
          </a:xfrm>
        </p:spPr>
        <p:txBody>
          <a:bodyPr/>
          <a:lstStyle>
            <a:lvl1pPr marL="0" indent="0">
              <a:buFontTx/>
              <a:buNone/>
              <a:defRPr/>
            </a:lvl1pPr>
          </a:lstStyle>
          <a:p>
            <a:r>
              <a:rPr lang="en-US"/>
              <a:t>Click to edit Master subtitle style</a:t>
            </a:r>
          </a:p>
        </p:txBody>
      </p:sp>
      <p:sp>
        <p:nvSpPr>
          <p:cNvPr id="94" name="Rectangle 94"/>
          <p:cNvSpPr>
            <a:spLocks noGrp="1" noChangeArrowheads="1"/>
          </p:cNvSpPr>
          <p:nvPr>
            <p:ph type="dt" sz="half" idx="10"/>
          </p:nvPr>
        </p:nvSpPr>
        <p:spPr>
          <a:xfrm>
            <a:off x="533400" y="6324600"/>
            <a:ext cx="1905000" cy="457200"/>
          </a:xfrm>
        </p:spPr>
        <p:txBody>
          <a:bodyPr/>
          <a:lstStyle>
            <a:lvl1pPr>
              <a:defRPr/>
            </a:lvl1pPr>
          </a:lstStyle>
          <a:p>
            <a:pPr>
              <a:defRPr/>
            </a:pPr>
            <a:endParaRPr lang="en-US"/>
          </a:p>
        </p:txBody>
      </p:sp>
      <p:sp>
        <p:nvSpPr>
          <p:cNvPr id="95" name="Rectangle 95"/>
          <p:cNvSpPr>
            <a:spLocks noGrp="1" noChangeArrowheads="1"/>
          </p:cNvSpPr>
          <p:nvPr>
            <p:ph type="ftr" sz="quarter" idx="11"/>
          </p:nvPr>
        </p:nvSpPr>
        <p:spPr>
          <a:xfrm>
            <a:off x="3200400" y="6324600"/>
            <a:ext cx="2895600" cy="457200"/>
          </a:xfrm>
        </p:spPr>
        <p:txBody>
          <a:bodyPr/>
          <a:lstStyle>
            <a:lvl1pPr>
              <a:defRPr/>
            </a:lvl1pPr>
          </a:lstStyle>
          <a:p>
            <a:pPr>
              <a:defRPr/>
            </a:pPr>
            <a:endParaRPr lang="en-US"/>
          </a:p>
        </p:txBody>
      </p:sp>
      <p:sp>
        <p:nvSpPr>
          <p:cNvPr id="96" name="Rectangle 96"/>
          <p:cNvSpPr>
            <a:spLocks noGrp="1" noChangeArrowheads="1"/>
          </p:cNvSpPr>
          <p:nvPr>
            <p:ph type="sldNum" sz="quarter" idx="12"/>
          </p:nvPr>
        </p:nvSpPr>
        <p:spPr>
          <a:xfrm>
            <a:off x="6858000" y="6324600"/>
            <a:ext cx="1905000" cy="457200"/>
          </a:xfrm>
        </p:spPr>
        <p:txBody>
          <a:bodyPr/>
          <a:lstStyle>
            <a:lvl1pPr>
              <a:defRPr/>
            </a:lvl1pPr>
          </a:lstStyle>
          <a:p>
            <a:pPr>
              <a:defRPr/>
            </a:pPr>
            <a:fld id="{EE4D353F-B862-4F1D-946B-141BD74D370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194029-204B-408F-B5C7-95EEBFB589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3DB787-B10F-4161-A1F9-7CC6FA1F6FC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2147888"/>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214788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339369-26F1-4DA9-BF97-C192C357B8E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14788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2147888"/>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18A9A3-9D64-4C1F-9CD7-869C38D39F3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058C4FC-0F95-46BE-A058-FB17CA9D3308}" type="slidenum">
              <a:rPr lang="en-US" smtClean="0"/>
              <a:pPr>
                <a:defRPr/>
              </a:pPr>
              <a:t>‹#›</a:t>
            </a:fld>
            <a:endParaRPr lang="en-US"/>
          </a:p>
        </p:txBody>
      </p:sp>
    </p:spTree>
    <p:extLst>
      <p:ext uri="{BB962C8B-B14F-4D97-AF65-F5344CB8AC3E}">
        <p14:creationId xmlns:p14="http://schemas.microsoft.com/office/powerpoint/2010/main" val="1076150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C4AE2B-43F2-4C04-B7D0-519CAD26EF1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BA4D0E-3742-43CB-9367-C8439ED144F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EC3EB3-20D2-4118-A794-973684864CE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847317-0BC2-4E88-99DF-71B0DD7E12E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375DFE9-CACF-491E-9EA4-0302D965B76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C8C9817-8FAE-475F-8D05-697EF90C96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538D69-CE68-41F9-949C-10CA075E32F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410CB7-1845-4707-8B08-A2589144AA8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246063" y="9302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685800" y="2147888"/>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0"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65541" name="Rectangle 5"/>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65542"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6058C4FC-0F95-46BE-A058-FB17CA9D3308}" type="slidenum">
              <a:rPr lang="en-US"/>
              <a:pPr>
                <a:defRPr/>
              </a:pPr>
              <a:t>‹#›</a:t>
            </a:fld>
            <a:endParaRPr lang="en-US"/>
          </a:p>
        </p:txBody>
      </p:sp>
      <p:grpSp>
        <p:nvGrpSpPr>
          <p:cNvPr id="9223" name="Group 7"/>
          <p:cNvGrpSpPr>
            <a:grpSpLocks/>
          </p:cNvGrpSpPr>
          <p:nvPr/>
        </p:nvGrpSpPr>
        <p:grpSpPr bwMode="auto">
          <a:xfrm>
            <a:off x="261938" y="87313"/>
            <a:ext cx="8488362" cy="831850"/>
            <a:chOff x="165" y="55"/>
            <a:chExt cx="5347" cy="524"/>
          </a:xfrm>
        </p:grpSpPr>
        <p:grpSp>
          <p:nvGrpSpPr>
            <p:cNvPr id="9224" name="Group 8"/>
            <p:cNvGrpSpPr>
              <a:grpSpLocks/>
            </p:cNvGrpSpPr>
            <p:nvPr userDrawn="1"/>
          </p:nvGrpSpPr>
          <p:grpSpPr bwMode="auto">
            <a:xfrm>
              <a:off x="664" y="104"/>
              <a:ext cx="4848" cy="432"/>
              <a:chOff x="664" y="104"/>
              <a:chExt cx="4848" cy="432"/>
            </a:xfrm>
          </p:grpSpPr>
          <p:sp>
            <p:nvSpPr>
              <p:cNvPr id="65545" name="Freeform 9"/>
              <p:cNvSpPr>
                <a:spLocks/>
              </p:cNvSpPr>
              <p:nvPr/>
            </p:nvSpPr>
            <p:spPr bwMode="ltGray">
              <a:xfrm>
                <a:off x="664" y="104"/>
                <a:ext cx="4848" cy="432"/>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pPr>
                  <a:defRPr/>
                </a:pPr>
                <a:endParaRPr lang="en-US"/>
              </a:p>
            </p:txBody>
          </p:sp>
          <p:grpSp>
            <p:nvGrpSpPr>
              <p:cNvPr id="9227" name="Group 10"/>
              <p:cNvGrpSpPr>
                <a:grpSpLocks/>
              </p:cNvGrpSpPr>
              <p:nvPr/>
            </p:nvGrpSpPr>
            <p:grpSpPr bwMode="auto">
              <a:xfrm>
                <a:off x="1195" y="104"/>
                <a:ext cx="3827" cy="429"/>
                <a:chOff x="1021" y="240"/>
                <a:chExt cx="3827" cy="429"/>
              </a:xfrm>
            </p:grpSpPr>
            <p:grpSp>
              <p:nvGrpSpPr>
                <p:cNvPr id="9276" name="Group 11"/>
                <p:cNvGrpSpPr>
                  <a:grpSpLocks/>
                </p:cNvGrpSpPr>
                <p:nvPr/>
              </p:nvGrpSpPr>
              <p:grpSpPr bwMode="auto">
                <a:xfrm>
                  <a:off x="1021" y="241"/>
                  <a:ext cx="2208" cy="427"/>
                  <a:chOff x="1021" y="241"/>
                  <a:chExt cx="2208" cy="427"/>
                </a:xfrm>
              </p:grpSpPr>
              <p:sp>
                <p:nvSpPr>
                  <p:cNvPr id="65548" name="Freeform 12"/>
                  <p:cNvSpPr>
                    <a:spLocks/>
                  </p:cNvSpPr>
                  <p:nvPr/>
                </p:nvSpPr>
                <p:spPr bwMode="ltGray">
                  <a:xfrm>
                    <a:off x="2257"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49" name="Freeform 13"/>
                  <p:cNvSpPr>
                    <a:spLocks/>
                  </p:cNvSpPr>
                  <p:nvPr/>
                </p:nvSpPr>
                <p:spPr bwMode="ltGray">
                  <a:xfrm>
                    <a:off x="2332" y="660"/>
                    <a:ext cx="9"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0" name="Freeform 14"/>
                  <p:cNvSpPr>
                    <a:spLocks/>
                  </p:cNvSpPr>
                  <p:nvPr/>
                </p:nvSpPr>
                <p:spPr bwMode="ltGray">
                  <a:xfrm>
                    <a:off x="2120"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1" name="Freeform 15"/>
                  <p:cNvSpPr>
                    <a:spLocks/>
                  </p:cNvSpPr>
                  <p:nvPr/>
                </p:nvSpPr>
                <p:spPr bwMode="ltGray">
                  <a:xfrm>
                    <a:off x="1967"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2" name="Freeform 16"/>
                  <p:cNvSpPr>
                    <a:spLocks/>
                  </p:cNvSpPr>
                  <p:nvPr/>
                </p:nvSpPr>
                <p:spPr bwMode="ltGray">
                  <a:xfrm>
                    <a:off x="1921"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3" name="Freeform 17"/>
                  <p:cNvSpPr>
                    <a:spLocks/>
                  </p:cNvSpPr>
                  <p:nvPr/>
                </p:nvSpPr>
                <p:spPr bwMode="ltGray">
                  <a:xfrm>
                    <a:off x="1892"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4" name="Freeform 18"/>
                  <p:cNvSpPr>
                    <a:spLocks/>
                  </p:cNvSpPr>
                  <p:nvPr/>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5" name="Freeform 19"/>
                  <p:cNvSpPr>
                    <a:spLocks/>
                  </p:cNvSpPr>
                  <p:nvPr/>
                </p:nvSpPr>
                <p:spPr bwMode="ltGray">
                  <a:xfrm>
                    <a:off x="1827"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6" name="Freeform 20"/>
                  <p:cNvSpPr>
                    <a:spLocks/>
                  </p:cNvSpPr>
                  <p:nvPr/>
                </p:nvSpPr>
                <p:spPr bwMode="ltGray">
                  <a:xfrm>
                    <a:off x="1892"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7" name="Freeform 21"/>
                  <p:cNvSpPr>
                    <a:spLocks/>
                  </p:cNvSpPr>
                  <p:nvPr/>
                </p:nvSpPr>
                <p:spPr bwMode="ltGray">
                  <a:xfrm>
                    <a:off x="1890"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8" name="Freeform 22"/>
                  <p:cNvSpPr>
                    <a:spLocks/>
                  </p:cNvSpPr>
                  <p:nvPr/>
                </p:nvSpPr>
                <p:spPr bwMode="ltGray">
                  <a:xfrm>
                    <a:off x="1944"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9" name="Freeform 23"/>
                  <p:cNvSpPr>
                    <a:spLocks/>
                  </p:cNvSpPr>
                  <p:nvPr/>
                </p:nvSpPr>
                <p:spPr bwMode="ltGray">
                  <a:xfrm>
                    <a:off x="1948"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0" name="Freeform 24"/>
                  <p:cNvSpPr>
                    <a:spLocks/>
                  </p:cNvSpPr>
                  <p:nvPr/>
                </p:nvSpPr>
                <p:spPr bwMode="ltGray">
                  <a:xfrm>
                    <a:off x="1969"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1" name="Freeform 25"/>
                  <p:cNvSpPr>
                    <a:spLocks/>
                  </p:cNvSpPr>
                  <p:nvPr/>
                </p:nvSpPr>
                <p:spPr bwMode="ltGray">
                  <a:xfrm>
                    <a:off x="1976"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2" name="Freeform 26"/>
                  <p:cNvSpPr>
                    <a:spLocks/>
                  </p:cNvSpPr>
                  <p:nvPr/>
                </p:nvSpPr>
                <p:spPr bwMode="ltGray">
                  <a:xfrm>
                    <a:off x="2082"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3" name="Freeform 27"/>
                  <p:cNvSpPr>
                    <a:spLocks/>
                  </p:cNvSpPr>
                  <p:nvPr/>
                </p:nvSpPr>
                <p:spPr bwMode="ltGray">
                  <a:xfrm>
                    <a:off x="2152"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4" name="Freeform 28"/>
                  <p:cNvSpPr>
                    <a:spLocks/>
                  </p:cNvSpPr>
                  <p:nvPr/>
                </p:nvSpPr>
                <p:spPr bwMode="ltGray">
                  <a:xfrm>
                    <a:off x="2194" y="584"/>
                    <a:ext cx="11" cy="8"/>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5" name="Freeform 29"/>
                  <p:cNvSpPr>
                    <a:spLocks/>
                  </p:cNvSpPr>
                  <p:nvPr/>
                </p:nvSpPr>
                <p:spPr bwMode="ltGray">
                  <a:xfrm>
                    <a:off x="2059"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6" name="Freeform 30"/>
                  <p:cNvSpPr>
                    <a:spLocks/>
                  </p:cNvSpPr>
                  <p:nvPr/>
                </p:nvSpPr>
                <p:spPr bwMode="ltGray">
                  <a:xfrm>
                    <a:off x="1988"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7" name="Freeform 31"/>
                  <p:cNvSpPr>
                    <a:spLocks/>
                  </p:cNvSpPr>
                  <p:nvPr/>
                </p:nvSpPr>
                <p:spPr bwMode="ltGray">
                  <a:xfrm>
                    <a:off x="1910"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8" name="Freeform 32"/>
                  <p:cNvSpPr>
                    <a:spLocks/>
                  </p:cNvSpPr>
                  <p:nvPr/>
                </p:nvSpPr>
                <p:spPr bwMode="ltGray">
                  <a:xfrm>
                    <a:off x="1899"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9" name="Freeform 33"/>
                  <p:cNvSpPr>
                    <a:spLocks/>
                  </p:cNvSpPr>
                  <p:nvPr/>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0" name="Freeform 34"/>
                  <p:cNvSpPr>
                    <a:spLocks/>
                  </p:cNvSpPr>
                  <p:nvPr/>
                </p:nvSpPr>
                <p:spPr bwMode="ltGray">
                  <a:xfrm>
                    <a:off x="1881"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1" name="Freeform 35"/>
                  <p:cNvSpPr>
                    <a:spLocks/>
                  </p:cNvSpPr>
                  <p:nvPr/>
                </p:nvSpPr>
                <p:spPr bwMode="ltGray">
                  <a:xfrm>
                    <a:off x="2930" y="489"/>
                    <a:ext cx="299" cy="179"/>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a:defRPr/>
                    </a:pPr>
                    <a:endParaRPr lang="en-US"/>
                  </a:p>
                </p:txBody>
              </p:sp>
              <p:sp>
                <p:nvSpPr>
                  <p:cNvPr id="65572" name="Freeform 36"/>
                  <p:cNvSpPr>
                    <a:spLocks/>
                  </p:cNvSpPr>
                  <p:nvPr/>
                </p:nvSpPr>
                <p:spPr bwMode="ltGray">
                  <a:xfrm>
                    <a:off x="2534" y="242"/>
                    <a:ext cx="420" cy="283"/>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3" name="Freeform 37"/>
                  <p:cNvSpPr>
                    <a:spLocks/>
                  </p:cNvSpPr>
                  <p:nvPr/>
                </p:nvSpPr>
                <p:spPr bwMode="ltGray">
                  <a:xfrm>
                    <a:off x="2405" y="445"/>
                    <a:ext cx="15"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4" name="Freeform 38"/>
                  <p:cNvSpPr>
                    <a:spLocks/>
                  </p:cNvSpPr>
                  <p:nvPr/>
                </p:nvSpPr>
                <p:spPr bwMode="ltGray">
                  <a:xfrm>
                    <a:off x="2393" y="439"/>
                    <a:ext cx="16" cy="1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5" name="Freeform 39"/>
                  <p:cNvSpPr>
                    <a:spLocks/>
                  </p:cNvSpPr>
                  <p:nvPr/>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6" name="Freeform 40"/>
                  <p:cNvSpPr>
                    <a:spLocks/>
                  </p:cNvSpPr>
                  <p:nvPr/>
                </p:nvSpPr>
                <p:spPr bwMode="ltGray">
                  <a:xfrm>
                    <a:off x="2955"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7" name="Freeform 41"/>
                  <p:cNvSpPr>
                    <a:spLocks/>
                  </p:cNvSpPr>
                  <p:nvPr/>
                </p:nvSpPr>
                <p:spPr bwMode="ltGray">
                  <a:xfrm>
                    <a:off x="2924" y="441"/>
                    <a:ext cx="24" cy="1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8" name="Freeform 42"/>
                  <p:cNvSpPr>
                    <a:spLocks/>
                  </p:cNvSpPr>
                  <p:nvPr/>
                </p:nvSpPr>
                <p:spPr bwMode="ltGray">
                  <a:xfrm>
                    <a:off x="2908"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9" name="Freeform 43"/>
                  <p:cNvSpPr>
                    <a:spLocks/>
                  </p:cNvSpPr>
                  <p:nvPr/>
                </p:nvSpPr>
                <p:spPr bwMode="ltGray">
                  <a:xfrm>
                    <a:off x="3035" y="452"/>
                    <a:ext cx="19" cy="27"/>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80" name="Freeform 44"/>
                  <p:cNvSpPr>
                    <a:spLocks/>
                  </p:cNvSpPr>
                  <p:nvPr/>
                </p:nvSpPr>
                <p:spPr bwMode="ltGray">
                  <a:xfrm>
                    <a:off x="2696" y="247"/>
                    <a:ext cx="205" cy="41"/>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a:defRPr/>
                    </a:pPr>
                    <a:endParaRPr lang="en-US"/>
                  </a:p>
                </p:txBody>
              </p:sp>
              <p:sp>
                <p:nvSpPr>
                  <p:cNvPr id="65581" name="Freeform 45"/>
                  <p:cNvSpPr>
                    <a:spLocks/>
                  </p:cNvSpPr>
                  <p:nvPr/>
                </p:nvSpPr>
                <p:spPr bwMode="ltGray">
                  <a:xfrm>
                    <a:off x="2515" y="246"/>
                    <a:ext cx="190" cy="20"/>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a:defRPr/>
                    </a:pPr>
                    <a:endParaRPr lang="en-US"/>
                  </a:p>
                </p:txBody>
              </p:sp>
              <p:sp>
                <p:nvSpPr>
                  <p:cNvPr id="65582" name="Freeform 46"/>
                  <p:cNvSpPr>
                    <a:spLocks/>
                  </p:cNvSpPr>
                  <p:nvPr/>
                </p:nvSpPr>
                <p:spPr bwMode="ltGray">
                  <a:xfrm>
                    <a:off x="2096"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83" name="Freeform 47"/>
                  <p:cNvSpPr>
                    <a:spLocks/>
                  </p:cNvSpPr>
                  <p:nvPr/>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a:p>
                </p:txBody>
              </p:sp>
              <p:sp>
                <p:nvSpPr>
                  <p:cNvPr id="65584" name="Freeform 48"/>
                  <p:cNvSpPr>
                    <a:spLocks/>
                  </p:cNvSpPr>
                  <p:nvPr/>
                </p:nvSpPr>
                <p:spPr bwMode="ltGray">
                  <a:xfrm>
                    <a:off x="2043" y="241"/>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85" name="Freeform 49"/>
                  <p:cNvSpPr>
                    <a:spLocks/>
                  </p:cNvSpPr>
                  <p:nvPr/>
                </p:nvSpPr>
                <p:spPr bwMode="ltGray">
                  <a:xfrm>
                    <a:off x="2031"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86" name="Freeform 50"/>
                  <p:cNvSpPr>
                    <a:spLocks/>
                  </p:cNvSpPr>
                  <p:nvPr/>
                </p:nvSpPr>
                <p:spPr bwMode="ltGray">
                  <a:xfrm>
                    <a:off x="1968"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a:p>
                </p:txBody>
              </p:sp>
              <p:sp>
                <p:nvSpPr>
                  <p:cNvPr id="65587" name="Freeform 51"/>
                  <p:cNvSpPr>
                    <a:spLocks/>
                  </p:cNvSpPr>
                  <p:nvPr/>
                </p:nvSpPr>
                <p:spPr bwMode="ltGray">
                  <a:xfrm>
                    <a:off x="2021"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88" name="Freeform 52"/>
                  <p:cNvSpPr>
                    <a:spLocks/>
                  </p:cNvSpPr>
                  <p:nvPr/>
                </p:nvSpPr>
                <p:spPr bwMode="ltGray">
                  <a:xfrm>
                    <a:off x="1573"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a:p>
                </p:txBody>
              </p:sp>
              <p:sp>
                <p:nvSpPr>
                  <p:cNvPr id="65589" name="Freeform 53"/>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90" name="Freeform 54"/>
                  <p:cNvSpPr>
                    <a:spLocks/>
                  </p:cNvSpPr>
                  <p:nvPr/>
                </p:nvSpPr>
                <p:spPr bwMode="ltGray">
                  <a:xfrm>
                    <a:off x="1900"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91" name="Freeform 55"/>
                  <p:cNvSpPr>
                    <a:spLocks/>
                  </p:cNvSpPr>
                  <p:nvPr/>
                </p:nvSpPr>
                <p:spPr bwMode="ltGray">
                  <a:xfrm>
                    <a:off x="1951"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92" name="Freeform 56"/>
                  <p:cNvSpPr>
                    <a:spLocks/>
                  </p:cNvSpPr>
                  <p:nvPr/>
                </p:nvSpPr>
                <p:spPr bwMode="ltGray">
                  <a:xfrm>
                    <a:off x="1021" y="314"/>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a:p>
                </p:txBody>
              </p:sp>
              <p:sp>
                <p:nvSpPr>
                  <p:cNvPr id="65593" name="Freeform 57"/>
                  <p:cNvSpPr>
                    <a:spLocks/>
                  </p:cNvSpPr>
                  <p:nvPr/>
                </p:nvSpPr>
                <p:spPr bwMode="ltGray">
                  <a:xfrm>
                    <a:off x="1189" y="447"/>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a:p>
                </p:txBody>
              </p:sp>
              <p:sp>
                <p:nvSpPr>
                  <p:cNvPr id="65594" name="Freeform 58"/>
                  <p:cNvSpPr>
                    <a:spLocks/>
                  </p:cNvSpPr>
                  <p:nvPr/>
                </p:nvSpPr>
                <p:spPr bwMode="ltGray">
                  <a:xfrm>
                    <a:off x="1476"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95" name="Freeform 59"/>
                  <p:cNvSpPr>
                    <a:spLocks/>
                  </p:cNvSpPr>
                  <p:nvPr/>
                </p:nvSpPr>
                <p:spPr bwMode="ltGray">
                  <a:xfrm>
                    <a:off x="1467"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96" name="Freeform 60"/>
                  <p:cNvSpPr>
                    <a:spLocks/>
                  </p:cNvSpPr>
                  <p:nvPr/>
                </p:nvSpPr>
                <p:spPr bwMode="ltGray">
                  <a:xfrm>
                    <a:off x="1072"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97" name="Freeform 61"/>
                  <p:cNvSpPr>
                    <a:spLocks/>
                  </p:cNvSpPr>
                  <p:nvPr/>
                </p:nvSpPr>
                <p:spPr bwMode="ltGray">
                  <a:xfrm>
                    <a:off x="1374"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a:p>
                </p:txBody>
              </p:sp>
              <p:sp>
                <p:nvSpPr>
                  <p:cNvPr id="65598" name="Freeform 62"/>
                  <p:cNvSpPr>
                    <a:spLocks/>
                  </p:cNvSpPr>
                  <p:nvPr/>
                </p:nvSpPr>
                <p:spPr bwMode="ltGray">
                  <a:xfrm>
                    <a:off x="1173"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a:p>
                </p:txBody>
              </p:sp>
              <p:sp>
                <p:nvSpPr>
                  <p:cNvPr id="65599" name="Freeform 63"/>
                  <p:cNvSpPr>
                    <a:spLocks/>
                  </p:cNvSpPr>
                  <p:nvPr/>
                </p:nvSpPr>
                <p:spPr bwMode="ltGray">
                  <a:xfrm>
                    <a:off x="1293"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0" name="Freeform 64"/>
                  <p:cNvSpPr>
                    <a:spLocks/>
                  </p:cNvSpPr>
                  <p:nvPr/>
                </p:nvSpPr>
                <p:spPr bwMode="ltGray">
                  <a:xfrm>
                    <a:off x="1278"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1" name="Freeform 65"/>
                  <p:cNvSpPr>
                    <a:spLocks/>
                  </p:cNvSpPr>
                  <p:nvPr/>
                </p:nvSpPr>
                <p:spPr bwMode="ltGray">
                  <a:xfrm>
                    <a:off x="1340"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2" name="Freeform 66"/>
                  <p:cNvSpPr>
                    <a:spLocks/>
                  </p:cNvSpPr>
                  <p:nvPr/>
                </p:nvSpPr>
                <p:spPr bwMode="ltGray">
                  <a:xfrm>
                    <a:off x="139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3" name="Freeform 67"/>
                  <p:cNvSpPr>
                    <a:spLocks/>
                  </p:cNvSpPr>
                  <p:nvPr/>
                </p:nvSpPr>
                <p:spPr bwMode="ltGray">
                  <a:xfrm>
                    <a:off x="1248"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a:p>
                </p:txBody>
              </p:sp>
            </p:grpSp>
            <p:grpSp>
              <p:nvGrpSpPr>
                <p:cNvPr id="9277" name="Group 68"/>
                <p:cNvGrpSpPr>
                  <a:grpSpLocks/>
                </p:cNvGrpSpPr>
                <p:nvPr/>
              </p:nvGrpSpPr>
              <p:grpSpPr bwMode="auto">
                <a:xfrm>
                  <a:off x="3709" y="240"/>
                  <a:ext cx="1139" cy="429"/>
                  <a:chOff x="3709" y="240"/>
                  <a:chExt cx="1139" cy="429"/>
                </a:xfrm>
              </p:grpSpPr>
              <p:sp>
                <p:nvSpPr>
                  <p:cNvPr id="65605" name="Freeform 69"/>
                  <p:cNvSpPr>
                    <a:spLocks/>
                  </p:cNvSpPr>
                  <p:nvPr/>
                </p:nvSpPr>
                <p:spPr bwMode="ltGray">
                  <a:xfrm>
                    <a:off x="4808"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6" name="Freeform 70"/>
                  <p:cNvSpPr>
                    <a:spLocks/>
                  </p:cNvSpPr>
                  <p:nvPr/>
                </p:nvSpPr>
                <p:spPr bwMode="ltGray">
                  <a:xfrm>
                    <a:off x="4655"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7" name="Freeform 71"/>
                  <p:cNvSpPr>
                    <a:spLocks/>
                  </p:cNvSpPr>
                  <p:nvPr/>
                </p:nvSpPr>
                <p:spPr bwMode="ltGray">
                  <a:xfrm>
                    <a:off x="4609"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8" name="Freeform 72"/>
                  <p:cNvSpPr>
                    <a:spLocks/>
                  </p:cNvSpPr>
                  <p:nvPr/>
                </p:nvSpPr>
                <p:spPr bwMode="ltGray">
                  <a:xfrm>
                    <a:off x="4580"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9" name="Freeform 73"/>
                  <p:cNvSpPr>
                    <a:spLocks/>
                  </p:cNvSpPr>
                  <p:nvPr/>
                </p:nvSpPr>
                <p:spPr bwMode="ltGray">
                  <a:xfrm>
                    <a:off x="4423"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0" name="Freeform 74"/>
                  <p:cNvSpPr>
                    <a:spLocks/>
                  </p:cNvSpPr>
                  <p:nvPr/>
                </p:nvSpPr>
                <p:spPr bwMode="ltGray">
                  <a:xfrm>
                    <a:off x="4515"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1" name="Freeform 75"/>
                  <p:cNvSpPr>
                    <a:spLocks/>
                  </p:cNvSpPr>
                  <p:nvPr/>
                </p:nvSpPr>
                <p:spPr bwMode="ltGray">
                  <a:xfrm>
                    <a:off x="4580"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2" name="Freeform 76"/>
                  <p:cNvSpPr>
                    <a:spLocks/>
                  </p:cNvSpPr>
                  <p:nvPr/>
                </p:nvSpPr>
                <p:spPr bwMode="ltGray">
                  <a:xfrm>
                    <a:off x="4578"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3" name="Freeform 77"/>
                  <p:cNvSpPr>
                    <a:spLocks/>
                  </p:cNvSpPr>
                  <p:nvPr/>
                </p:nvSpPr>
                <p:spPr bwMode="ltGray">
                  <a:xfrm>
                    <a:off x="4632"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4" name="Freeform 78"/>
                  <p:cNvSpPr>
                    <a:spLocks/>
                  </p:cNvSpPr>
                  <p:nvPr/>
                </p:nvSpPr>
                <p:spPr bwMode="ltGray">
                  <a:xfrm>
                    <a:off x="4636"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5" name="Freeform 79"/>
                  <p:cNvSpPr>
                    <a:spLocks/>
                  </p:cNvSpPr>
                  <p:nvPr/>
                </p:nvSpPr>
                <p:spPr bwMode="ltGray">
                  <a:xfrm>
                    <a:off x="4657"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6" name="Freeform 80"/>
                  <p:cNvSpPr>
                    <a:spLocks/>
                  </p:cNvSpPr>
                  <p:nvPr/>
                </p:nvSpPr>
                <p:spPr bwMode="ltGray">
                  <a:xfrm>
                    <a:off x="4664"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7" name="Freeform 81"/>
                  <p:cNvSpPr>
                    <a:spLocks/>
                  </p:cNvSpPr>
                  <p:nvPr/>
                </p:nvSpPr>
                <p:spPr bwMode="ltGray">
                  <a:xfrm>
                    <a:off x="4770"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8" name="Freeform 82"/>
                  <p:cNvSpPr>
                    <a:spLocks/>
                  </p:cNvSpPr>
                  <p:nvPr/>
                </p:nvSpPr>
                <p:spPr bwMode="ltGray">
                  <a:xfrm>
                    <a:off x="4840"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9" name="Freeform 83"/>
                  <p:cNvSpPr>
                    <a:spLocks/>
                  </p:cNvSpPr>
                  <p:nvPr/>
                </p:nvSpPr>
                <p:spPr bwMode="ltGray">
                  <a:xfrm>
                    <a:off x="4747"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0" name="Freeform 84"/>
                  <p:cNvSpPr>
                    <a:spLocks/>
                  </p:cNvSpPr>
                  <p:nvPr/>
                </p:nvSpPr>
                <p:spPr bwMode="ltGray">
                  <a:xfrm>
                    <a:off x="4676"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1" name="Freeform 85"/>
                  <p:cNvSpPr>
                    <a:spLocks/>
                  </p:cNvSpPr>
                  <p:nvPr/>
                </p:nvSpPr>
                <p:spPr bwMode="ltGray">
                  <a:xfrm>
                    <a:off x="4598"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2" name="Freeform 86"/>
                  <p:cNvSpPr>
                    <a:spLocks/>
                  </p:cNvSpPr>
                  <p:nvPr/>
                </p:nvSpPr>
                <p:spPr bwMode="ltGray">
                  <a:xfrm>
                    <a:off x="4587"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3" name="Freeform 87"/>
                  <p:cNvSpPr>
                    <a:spLocks/>
                  </p:cNvSpPr>
                  <p:nvPr/>
                </p:nvSpPr>
                <p:spPr bwMode="ltGray">
                  <a:xfrm>
                    <a:off x="4597"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4" name="Freeform 88"/>
                  <p:cNvSpPr>
                    <a:spLocks/>
                  </p:cNvSpPr>
                  <p:nvPr/>
                </p:nvSpPr>
                <p:spPr bwMode="ltGray">
                  <a:xfrm>
                    <a:off x="4569"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5" name="Freeform 89"/>
                  <p:cNvSpPr>
                    <a:spLocks/>
                  </p:cNvSpPr>
                  <p:nvPr/>
                </p:nvSpPr>
                <p:spPr bwMode="ltGray">
                  <a:xfrm>
                    <a:off x="4784"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6" name="Freeform 90"/>
                  <p:cNvSpPr>
                    <a:spLocks/>
                  </p:cNvSpPr>
                  <p:nvPr/>
                </p:nvSpPr>
                <p:spPr bwMode="ltGray">
                  <a:xfrm>
                    <a:off x="4293" y="246"/>
                    <a:ext cx="438" cy="152"/>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a:p>
                </p:txBody>
              </p:sp>
              <p:sp>
                <p:nvSpPr>
                  <p:cNvPr id="65627" name="Freeform 91"/>
                  <p:cNvSpPr>
                    <a:spLocks/>
                  </p:cNvSpPr>
                  <p:nvPr/>
                </p:nvSpPr>
                <p:spPr bwMode="ltGray">
                  <a:xfrm>
                    <a:off x="4731"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8" name="Freeform 92"/>
                  <p:cNvSpPr>
                    <a:spLocks/>
                  </p:cNvSpPr>
                  <p:nvPr/>
                </p:nvSpPr>
                <p:spPr bwMode="ltGray">
                  <a:xfrm>
                    <a:off x="4719"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9" name="Freeform 93"/>
                  <p:cNvSpPr>
                    <a:spLocks/>
                  </p:cNvSpPr>
                  <p:nvPr/>
                </p:nvSpPr>
                <p:spPr bwMode="ltGray">
                  <a:xfrm>
                    <a:off x="4656"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a:p>
                </p:txBody>
              </p:sp>
              <p:sp>
                <p:nvSpPr>
                  <p:cNvPr id="65630" name="Freeform 94"/>
                  <p:cNvSpPr>
                    <a:spLocks/>
                  </p:cNvSpPr>
                  <p:nvPr/>
                </p:nvSpPr>
                <p:spPr bwMode="ltGray">
                  <a:xfrm>
                    <a:off x="4709"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31" name="Freeform 95"/>
                  <p:cNvSpPr>
                    <a:spLocks/>
                  </p:cNvSpPr>
                  <p:nvPr/>
                </p:nvSpPr>
                <p:spPr bwMode="ltGray">
                  <a:xfrm>
                    <a:off x="4261"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a:p>
                </p:txBody>
              </p:sp>
              <p:sp>
                <p:nvSpPr>
                  <p:cNvPr id="65632" name="Freeform 96"/>
                  <p:cNvSpPr>
                    <a:spLocks/>
                  </p:cNvSpPr>
                  <p:nvPr/>
                </p:nvSpPr>
                <p:spPr bwMode="ltGray">
                  <a:xfrm>
                    <a:off x="4322"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33" name="Freeform 97"/>
                  <p:cNvSpPr>
                    <a:spLocks/>
                  </p:cNvSpPr>
                  <p:nvPr/>
                </p:nvSpPr>
                <p:spPr bwMode="ltGray">
                  <a:xfrm>
                    <a:off x="4588"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34" name="Freeform 98"/>
                  <p:cNvSpPr>
                    <a:spLocks/>
                  </p:cNvSpPr>
                  <p:nvPr/>
                </p:nvSpPr>
                <p:spPr bwMode="ltGray">
                  <a:xfrm>
                    <a:off x="4639"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35" name="Freeform 99"/>
                  <p:cNvSpPr>
                    <a:spLocks/>
                  </p:cNvSpPr>
                  <p:nvPr/>
                </p:nvSpPr>
                <p:spPr bwMode="ltGray">
                  <a:xfrm>
                    <a:off x="3709" y="315"/>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a:p>
                </p:txBody>
              </p:sp>
              <p:sp>
                <p:nvSpPr>
                  <p:cNvPr id="65636" name="Freeform 100"/>
                  <p:cNvSpPr>
                    <a:spLocks/>
                  </p:cNvSpPr>
                  <p:nvPr/>
                </p:nvSpPr>
                <p:spPr bwMode="ltGray">
                  <a:xfrm>
                    <a:off x="3877" y="448"/>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a:p>
                </p:txBody>
              </p:sp>
              <p:sp>
                <p:nvSpPr>
                  <p:cNvPr id="65637" name="Freeform 101"/>
                  <p:cNvSpPr>
                    <a:spLocks/>
                  </p:cNvSpPr>
                  <p:nvPr/>
                </p:nvSpPr>
                <p:spPr bwMode="ltGray">
                  <a:xfrm>
                    <a:off x="4164"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38" name="Freeform 102"/>
                  <p:cNvSpPr>
                    <a:spLocks/>
                  </p:cNvSpPr>
                  <p:nvPr/>
                </p:nvSpPr>
                <p:spPr bwMode="ltGray">
                  <a:xfrm>
                    <a:off x="4155"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39" name="Freeform 103"/>
                  <p:cNvSpPr>
                    <a:spLocks/>
                  </p:cNvSpPr>
                  <p:nvPr/>
                </p:nvSpPr>
                <p:spPr bwMode="ltGray">
                  <a:xfrm>
                    <a:off x="3760"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40" name="Freeform 104"/>
                  <p:cNvSpPr>
                    <a:spLocks/>
                  </p:cNvSpPr>
                  <p:nvPr/>
                </p:nvSpPr>
                <p:spPr bwMode="ltGray">
                  <a:xfrm>
                    <a:off x="4062"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a:p>
                </p:txBody>
              </p:sp>
              <p:sp>
                <p:nvSpPr>
                  <p:cNvPr id="65641" name="Freeform 105"/>
                  <p:cNvSpPr>
                    <a:spLocks/>
                  </p:cNvSpPr>
                  <p:nvPr/>
                </p:nvSpPr>
                <p:spPr bwMode="ltGray">
                  <a:xfrm>
                    <a:off x="3861"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a:p>
                </p:txBody>
              </p:sp>
              <p:sp>
                <p:nvSpPr>
                  <p:cNvPr id="65642" name="Freeform 106"/>
                  <p:cNvSpPr>
                    <a:spLocks/>
                  </p:cNvSpPr>
                  <p:nvPr/>
                </p:nvSpPr>
                <p:spPr bwMode="ltGray">
                  <a:xfrm>
                    <a:off x="3981"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43" name="Freeform 107"/>
                  <p:cNvSpPr>
                    <a:spLocks/>
                  </p:cNvSpPr>
                  <p:nvPr/>
                </p:nvSpPr>
                <p:spPr bwMode="ltGray">
                  <a:xfrm>
                    <a:off x="3966"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44" name="Freeform 108"/>
                  <p:cNvSpPr>
                    <a:spLocks/>
                  </p:cNvSpPr>
                  <p:nvPr/>
                </p:nvSpPr>
                <p:spPr bwMode="ltGray">
                  <a:xfrm>
                    <a:off x="4028"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45" name="Freeform 109"/>
                  <p:cNvSpPr>
                    <a:spLocks/>
                  </p:cNvSpPr>
                  <p:nvPr/>
                </p:nvSpPr>
                <p:spPr bwMode="ltGray">
                  <a:xfrm>
                    <a:off x="4083"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46" name="Freeform 110"/>
                  <p:cNvSpPr>
                    <a:spLocks/>
                  </p:cNvSpPr>
                  <p:nvPr/>
                </p:nvSpPr>
                <p:spPr bwMode="ltGray">
                  <a:xfrm>
                    <a:off x="3936"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a:p>
                </p:txBody>
              </p:sp>
            </p:grpSp>
          </p:grpSp>
          <p:grpSp>
            <p:nvGrpSpPr>
              <p:cNvPr id="9228" name="Group 111"/>
              <p:cNvGrpSpPr>
                <a:grpSpLocks/>
              </p:cNvGrpSpPr>
              <p:nvPr/>
            </p:nvGrpSpPr>
            <p:grpSpPr bwMode="auto">
              <a:xfrm>
                <a:off x="798" y="111"/>
                <a:ext cx="4702" cy="418"/>
                <a:chOff x="798" y="255"/>
                <a:chExt cx="4702" cy="418"/>
              </a:xfrm>
            </p:grpSpPr>
            <p:sp>
              <p:nvSpPr>
                <p:cNvPr id="65648" name="Line 112"/>
                <p:cNvSpPr>
                  <a:spLocks noChangeShapeType="1"/>
                </p:cNvSpPr>
                <p:nvPr/>
              </p:nvSpPr>
              <p:spPr bwMode="white">
                <a:xfrm>
                  <a:off x="798" y="476"/>
                  <a:ext cx="4702" cy="0"/>
                </a:xfrm>
                <a:prstGeom prst="line">
                  <a:avLst/>
                </a:prstGeom>
                <a:noFill/>
                <a:ln w="9525">
                  <a:solidFill>
                    <a:schemeClr val="folHlink"/>
                  </a:solidFill>
                  <a:round/>
                  <a:headEnd/>
                  <a:tailEnd/>
                </a:ln>
                <a:effectLst/>
              </p:spPr>
              <p:txBody>
                <a:bodyPr wrap="none" anchor="ctr"/>
                <a:lstStyle/>
                <a:p>
                  <a:pPr>
                    <a:defRPr/>
                  </a:pPr>
                  <a:endParaRPr lang="en-US"/>
                </a:p>
              </p:txBody>
            </p:sp>
            <p:sp>
              <p:nvSpPr>
                <p:cNvPr id="65649" name="Line 113"/>
                <p:cNvSpPr>
                  <a:spLocks noChangeShapeType="1"/>
                </p:cNvSpPr>
                <p:nvPr/>
              </p:nvSpPr>
              <p:spPr bwMode="white">
                <a:xfrm>
                  <a:off x="1026"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0" name="Line 114"/>
                <p:cNvSpPr>
                  <a:spLocks noChangeShapeType="1"/>
                </p:cNvSpPr>
                <p:nvPr/>
              </p:nvSpPr>
              <p:spPr bwMode="white">
                <a:xfrm>
                  <a:off x="1254"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1" name="Line 115"/>
                <p:cNvSpPr>
                  <a:spLocks noChangeShapeType="1"/>
                </p:cNvSpPr>
                <p:nvPr/>
              </p:nvSpPr>
              <p:spPr bwMode="white">
                <a:xfrm>
                  <a:off x="1482"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2" name="Line 116"/>
                <p:cNvSpPr>
                  <a:spLocks noChangeShapeType="1"/>
                </p:cNvSpPr>
                <p:nvPr/>
              </p:nvSpPr>
              <p:spPr bwMode="white">
                <a:xfrm>
                  <a:off x="1710"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3" name="Line 117"/>
                <p:cNvSpPr>
                  <a:spLocks noChangeShapeType="1"/>
                </p:cNvSpPr>
                <p:nvPr/>
              </p:nvSpPr>
              <p:spPr bwMode="white">
                <a:xfrm>
                  <a:off x="1938"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4" name="Line 118"/>
                <p:cNvSpPr>
                  <a:spLocks noChangeShapeType="1"/>
                </p:cNvSpPr>
                <p:nvPr/>
              </p:nvSpPr>
              <p:spPr bwMode="white">
                <a:xfrm>
                  <a:off x="2166"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5" name="Line 119"/>
                <p:cNvSpPr>
                  <a:spLocks noChangeShapeType="1"/>
                </p:cNvSpPr>
                <p:nvPr/>
              </p:nvSpPr>
              <p:spPr bwMode="white">
                <a:xfrm>
                  <a:off x="2394"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6" name="Line 120"/>
                <p:cNvSpPr>
                  <a:spLocks noChangeShapeType="1"/>
                </p:cNvSpPr>
                <p:nvPr/>
              </p:nvSpPr>
              <p:spPr bwMode="white">
                <a:xfrm>
                  <a:off x="2622"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7" name="Line 121"/>
                <p:cNvSpPr>
                  <a:spLocks noChangeShapeType="1"/>
                </p:cNvSpPr>
                <p:nvPr/>
              </p:nvSpPr>
              <p:spPr bwMode="white">
                <a:xfrm>
                  <a:off x="2850"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8" name="Line 122"/>
                <p:cNvSpPr>
                  <a:spLocks noChangeShapeType="1"/>
                </p:cNvSpPr>
                <p:nvPr/>
              </p:nvSpPr>
              <p:spPr bwMode="white">
                <a:xfrm>
                  <a:off x="3078"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9" name="Line 123"/>
                <p:cNvSpPr>
                  <a:spLocks noChangeShapeType="1"/>
                </p:cNvSpPr>
                <p:nvPr/>
              </p:nvSpPr>
              <p:spPr bwMode="white">
                <a:xfrm>
                  <a:off x="3306"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0" name="Line 124"/>
                <p:cNvSpPr>
                  <a:spLocks noChangeShapeType="1"/>
                </p:cNvSpPr>
                <p:nvPr/>
              </p:nvSpPr>
              <p:spPr bwMode="white">
                <a:xfrm>
                  <a:off x="3534"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1" name="Line 125"/>
                <p:cNvSpPr>
                  <a:spLocks noChangeShapeType="1"/>
                </p:cNvSpPr>
                <p:nvPr/>
              </p:nvSpPr>
              <p:spPr bwMode="white">
                <a:xfrm>
                  <a:off x="3762"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2" name="Line 126"/>
                <p:cNvSpPr>
                  <a:spLocks noChangeShapeType="1"/>
                </p:cNvSpPr>
                <p:nvPr/>
              </p:nvSpPr>
              <p:spPr bwMode="white">
                <a:xfrm>
                  <a:off x="3990"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3" name="Line 127"/>
                <p:cNvSpPr>
                  <a:spLocks noChangeShapeType="1"/>
                </p:cNvSpPr>
                <p:nvPr/>
              </p:nvSpPr>
              <p:spPr bwMode="white">
                <a:xfrm>
                  <a:off x="4218"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4" name="Line 128"/>
                <p:cNvSpPr>
                  <a:spLocks noChangeShapeType="1"/>
                </p:cNvSpPr>
                <p:nvPr/>
              </p:nvSpPr>
              <p:spPr bwMode="white">
                <a:xfrm>
                  <a:off x="4446"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5" name="Line 129"/>
                <p:cNvSpPr>
                  <a:spLocks noChangeShapeType="1"/>
                </p:cNvSpPr>
                <p:nvPr/>
              </p:nvSpPr>
              <p:spPr bwMode="white">
                <a:xfrm>
                  <a:off x="4674"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6" name="Line 130"/>
                <p:cNvSpPr>
                  <a:spLocks noChangeShapeType="1"/>
                </p:cNvSpPr>
                <p:nvPr/>
              </p:nvSpPr>
              <p:spPr bwMode="white">
                <a:xfrm>
                  <a:off x="4902"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7" name="Line 131"/>
                <p:cNvSpPr>
                  <a:spLocks noChangeShapeType="1"/>
                </p:cNvSpPr>
                <p:nvPr/>
              </p:nvSpPr>
              <p:spPr bwMode="white">
                <a:xfrm>
                  <a:off x="5130"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8" name="Line 132"/>
                <p:cNvSpPr>
                  <a:spLocks noChangeShapeType="1"/>
                </p:cNvSpPr>
                <p:nvPr/>
              </p:nvSpPr>
              <p:spPr bwMode="white">
                <a:xfrm>
                  <a:off x="5358" y="255"/>
                  <a:ext cx="0" cy="418"/>
                </a:xfrm>
                <a:prstGeom prst="line">
                  <a:avLst/>
                </a:prstGeom>
                <a:noFill/>
                <a:ln w="9525">
                  <a:solidFill>
                    <a:schemeClr val="folHlink"/>
                  </a:solidFill>
                  <a:round/>
                  <a:headEnd/>
                  <a:tailEnd/>
                </a:ln>
                <a:effectLst/>
              </p:spPr>
              <p:txBody>
                <a:bodyPr wrap="none" anchor="ctr"/>
                <a:lstStyle/>
                <a:p>
                  <a:pPr>
                    <a:defRPr/>
                  </a:pPr>
                  <a:endParaRPr lang="en-US"/>
                </a:p>
              </p:txBody>
            </p:sp>
          </p:grpSp>
          <p:grpSp>
            <p:nvGrpSpPr>
              <p:cNvPr id="9229" name="Group 133"/>
              <p:cNvGrpSpPr>
                <a:grpSpLocks/>
              </p:cNvGrpSpPr>
              <p:nvPr/>
            </p:nvGrpSpPr>
            <p:grpSpPr bwMode="auto">
              <a:xfrm>
                <a:off x="1208" y="109"/>
                <a:ext cx="3694" cy="423"/>
                <a:chOff x="1034" y="245"/>
                <a:chExt cx="3694" cy="423"/>
              </a:xfrm>
            </p:grpSpPr>
            <p:sp>
              <p:nvSpPr>
                <p:cNvPr id="65670" name="Line 134"/>
                <p:cNvSpPr>
                  <a:spLocks noChangeShapeType="1"/>
                </p:cNvSpPr>
                <p:nvPr/>
              </p:nvSpPr>
              <p:spPr bwMode="ltGray">
                <a:xfrm>
                  <a:off x="2676" y="246"/>
                  <a:ext cx="0" cy="142"/>
                </a:xfrm>
                <a:prstGeom prst="line">
                  <a:avLst/>
                </a:prstGeom>
                <a:noFill/>
                <a:ln w="9525">
                  <a:solidFill>
                    <a:schemeClr val="hlink"/>
                  </a:solidFill>
                  <a:round/>
                  <a:headEnd/>
                  <a:tailEnd/>
                </a:ln>
                <a:effectLst/>
              </p:spPr>
              <p:txBody>
                <a:bodyPr wrap="none" anchor="ctr"/>
                <a:lstStyle/>
                <a:p>
                  <a:pPr>
                    <a:defRPr/>
                  </a:pPr>
                  <a:endParaRPr lang="en-US"/>
                </a:p>
              </p:txBody>
            </p:sp>
            <p:sp>
              <p:nvSpPr>
                <p:cNvPr id="65671" name="Line 135"/>
                <p:cNvSpPr>
                  <a:spLocks noChangeShapeType="1"/>
                </p:cNvSpPr>
                <p:nvPr/>
              </p:nvSpPr>
              <p:spPr bwMode="ltGray">
                <a:xfrm>
                  <a:off x="2798" y="468"/>
                  <a:ext cx="70" cy="0"/>
                </a:xfrm>
                <a:prstGeom prst="line">
                  <a:avLst/>
                </a:prstGeom>
                <a:noFill/>
                <a:ln w="9525">
                  <a:solidFill>
                    <a:schemeClr val="hlink"/>
                  </a:solidFill>
                  <a:round/>
                  <a:headEnd/>
                  <a:tailEnd/>
                </a:ln>
                <a:effectLst/>
              </p:spPr>
              <p:txBody>
                <a:bodyPr wrap="none" anchor="ctr"/>
                <a:lstStyle/>
                <a:p>
                  <a:pPr>
                    <a:defRPr/>
                  </a:pPr>
                  <a:endParaRPr lang="en-US"/>
                </a:p>
              </p:txBody>
            </p:sp>
            <p:sp>
              <p:nvSpPr>
                <p:cNvPr id="65672" name="Line 136"/>
                <p:cNvSpPr>
                  <a:spLocks noChangeShapeType="1"/>
                </p:cNvSpPr>
                <p:nvPr/>
              </p:nvSpPr>
              <p:spPr bwMode="ltGray">
                <a:xfrm>
                  <a:off x="2904" y="486"/>
                  <a:ext cx="0" cy="28"/>
                </a:xfrm>
                <a:prstGeom prst="line">
                  <a:avLst/>
                </a:prstGeom>
                <a:noFill/>
                <a:ln w="9525">
                  <a:solidFill>
                    <a:schemeClr val="hlink"/>
                  </a:solidFill>
                  <a:round/>
                  <a:headEnd/>
                  <a:tailEnd/>
                </a:ln>
                <a:effectLst/>
              </p:spPr>
              <p:txBody>
                <a:bodyPr wrap="none" anchor="ctr"/>
                <a:lstStyle/>
                <a:p>
                  <a:pPr>
                    <a:defRPr/>
                  </a:pPr>
                  <a:endParaRPr lang="en-US"/>
                </a:p>
              </p:txBody>
            </p:sp>
            <p:sp>
              <p:nvSpPr>
                <p:cNvPr id="65673" name="Line 137"/>
                <p:cNvSpPr>
                  <a:spLocks noChangeShapeType="1"/>
                </p:cNvSpPr>
                <p:nvPr/>
              </p:nvSpPr>
              <p:spPr bwMode="ltGray">
                <a:xfrm>
                  <a:off x="3132" y="586"/>
                  <a:ext cx="0" cy="79"/>
                </a:xfrm>
                <a:prstGeom prst="line">
                  <a:avLst/>
                </a:prstGeom>
                <a:noFill/>
                <a:ln w="9525">
                  <a:solidFill>
                    <a:schemeClr val="hlink"/>
                  </a:solidFill>
                  <a:round/>
                  <a:headEnd/>
                  <a:tailEnd/>
                </a:ln>
                <a:effectLst/>
              </p:spPr>
              <p:txBody>
                <a:bodyPr wrap="none" anchor="ctr"/>
                <a:lstStyle/>
                <a:p>
                  <a:pPr>
                    <a:defRPr/>
                  </a:pPr>
                  <a:endParaRPr lang="en-US"/>
                </a:p>
              </p:txBody>
            </p:sp>
            <p:sp>
              <p:nvSpPr>
                <p:cNvPr id="65674" name="Line 138"/>
                <p:cNvSpPr>
                  <a:spLocks noChangeShapeType="1"/>
                </p:cNvSpPr>
                <p:nvPr/>
              </p:nvSpPr>
              <p:spPr bwMode="ltGray">
                <a:xfrm>
                  <a:off x="3816" y="358"/>
                  <a:ext cx="0" cy="180"/>
                </a:xfrm>
                <a:prstGeom prst="line">
                  <a:avLst/>
                </a:prstGeom>
                <a:noFill/>
                <a:ln w="9525">
                  <a:solidFill>
                    <a:schemeClr val="hlink"/>
                  </a:solidFill>
                  <a:round/>
                  <a:headEnd/>
                  <a:tailEnd/>
                </a:ln>
                <a:effectLst/>
              </p:spPr>
              <p:txBody>
                <a:bodyPr wrap="none" anchor="ctr"/>
                <a:lstStyle/>
                <a:p>
                  <a:pPr>
                    <a:defRPr/>
                  </a:pPr>
                  <a:endParaRPr lang="en-US"/>
                </a:p>
              </p:txBody>
            </p:sp>
            <p:sp>
              <p:nvSpPr>
                <p:cNvPr id="65675" name="Line 139"/>
                <p:cNvSpPr>
                  <a:spLocks noChangeShapeType="1"/>
                </p:cNvSpPr>
                <p:nvPr/>
              </p:nvSpPr>
              <p:spPr bwMode="ltGray">
                <a:xfrm>
                  <a:off x="3722" y="468"/>
                  <a:ext cx="348" cy="0"/>
                </a:xfrm>
                <a:prstGeom prst="line">
                  <a:avLst/>
                </a:prstGeom>
                <a:noFill/>
                <a:ln w="9525">
                  <a:solidFill>
                    <a:schemeClr val="hlink"/>
                  </a:solidFill>
                  <a:round/>
                  <a:headEnd/>
                  <a:tailEnd/>
                </a:ln>
                <a:effectLst/>
              </p:spPr>
              <p:txBody>
                <a:bodyPr wrap="none" anchor="ctr"/>
                <a:lstStyle/>
                <a:p>
                  <a:pPr>
                    <a:defRPr/>
                  </a:pPr>
                  <a:endParaRPr lang="en-US"/>
                </a:p>
              </p:txBody>
            </p:sp>
            <p:sp>
              <p:nvSpPr>
                <p:cNvPr id="65676" name="Line 140"/>
                <p:cNvSpPr>
                  <a:spLocks noChangeShapeType="1"/>
                </p:cNvSpPr>
                <p:nvPr/>
              </p:nvSpPr>
              <p:spPr bwMode="ltGray">
                <a:xfrm>
                  <a:off x="4044" y="372"/>
                  <a:ext cx="0" cy="294"/>
                </a:xfrm>
                <a:prstGeom prst="line">
                  <a:avLst/>
                </a:prstGeom>
                <a:noFill/>
                <a:ln w="9525">
                  <a:solidFill>
                    <a:schemeClr val="hlink"/>
                  </a:solidFill>
                  <a:round/>
                  <a:headEnd/>
                  <a:tailEnd/>
                </a:ln>
                <a:effectLst/>
              </p:spPr>
              <p:txBody>
                <a:bodyPr wrap="none" anchor="ctr"/>
                <a:lstStyle/>
                <a:p>
                  <a:pPr>
                    <a:defRPr/>
                  </a:pPr>
                  <a:endParaRPr lang="en-US"/>
                </a:p>
              </p:txBody>
            </p:sp>
            <p:sp>
              <p:nvSpPr>
                <p:cNvPr id="65677" name="Line 141"/>
                <p:cNvSpPr>
                  <a:spLocks noChangeShapeType="1"/>
                </p:cNvSpPr>
                <p:nvPr/>
              </p:nvSpPr>
              <p:spPr bwMode="ltGray">
                <a:xfrm flipV="1">
                  <a:off x="4046" y="248"/>
                  <a:ext cx="0" cy="50"/>
                </a:xfrm>
                <a:prstGeom prst="line">
                  <a:avLst/>
                </a:prstGeom>
                <a:noFill/>
                <a:ln w="9525">
                  <a:solidFill>
                    <a:schemeClr val="hlink"/>
                  </a:solidFill>
                  <a:round/>
                  <a:headEnd/>
                  <a:tailEnd/>
                </a:ln>
                <a:effectLst/>
              </p:spPr>
              <p:txBody>
                <a:bodyPr wrap="none" anchor="ctr"/>
                <a:lstStyle/>
                <a:p>
                  <a:pPr>
                    <a:defRPr/>
                  </a:pPr>
                  <a:endParaRPr lang="en-US"/>
                </a:p>
              </p:txBody>
            </p:sp>
            <p:sp>
              <p:nvSpPr>
                <p:cNvPr id="65678" name="Line 142"/>
                <p:cNvSpPr>
                  <a:spLocks noChangeShapeType="1"/>
                </p:cNvSpPr>
                <p:nvPr/>
              </p:nvSpPr>
              <p:spPr bwMode="ltGray">
                <a:xfrm flipV="1">
                  <a:off x="4272" y="246"/>
                  <a:ext cx="0" cy="182"/>
                </a:xfrm>
                <a:prstGeom prst="line">
                  <a:avLst/>
                </a:prstGeom>
                <a:noFill/>
                <a:ln w="9525">
                  <a:solidFill>
                    <a:schemeClr val="hlink"/>
                  </a:solidFill>
                  <a:round/>
                  <a:headEnd/>
                  <a:tailEnd/>
                </a:ln>
                <a:effectLst/>
              </p:spPr>
              <p:txBody>
                <a:bodyPr wrap="none" anchor="ctr"/>
                <a:lstStyle/>
                <a:p>
                  <a:pPr>
                    <a:defRPr/>
                  </a:pPr>
                  <a:endParaRPr lang="en-US"/>
                </a:p>
              </p:txBody>
            </p:sp>
            <p:sp>
              <p:nvSpPr>
                <p:cNvPr id="65679" name="Line 143"/>
                <p:cNvSpPr>
                  <a:spLocks noChangeShapeType="1"/>
                </p:cNvSpPr>
                <p:nvPr/>
              </p:nvSpPr>
              <p:spPr bwMode="ltGray">
                <a:xfrm flipH="1">
                  <a:off x="4422" y="468"/>
                  <a:ext cx="78" cy="0"/>
                </a:xfrm>
                <a:prstGeom prst="line">
                  <a:avLst/>
                </a:prstGeom>
                <a:noFill/>
                <a:ln w="9525">
                  <a:solidFill>
                    <a:schemeClr val="hlink"/>
                  </a:solidFill>
                  <a:round/>
                  <a:headEnd/>
                  <a:tailEnd/>
                </a:ln>
                <a:effectLst/>
              </p:spPr>
              <p:txBody>
                <a:bodyPr wrap="none" anchor="ctr"/>
                <a:lstStyle/>
                <a:p>
                  <a:pPr>
                    <a:defRPr/>
                  </a:pPr>
                  <a:endParaRPr lang="en-US"/>
                </a:p>
              </p:txBody>
            </p:sp>
            <p:sp>
              <p:nvSpPr>
                <p:cNvPr id="65680" name="Line 144"/>
                <p:cNvSpPr>
                  <a:spLocks noChangeShapeType="1"/>
                </p:cNvSpPr>
                <p:nvPr/>
              </p:nvSpPr>
              <p:spPr bwMode="ltGray">
                <a:xfrm flipH="1">
                  <a:off x="4290" y="468"/>
                  <a:ext cx="62" cy="0"/>
                </a:xfrm>
                <a:prstGeom prst="line">
                  <a:avLst/>
                </a:prstGeom>
                <a:noFill/>
                <a:ln w="9525">
                  <a:solidFill>
                    <a:schemeClr val="hlink"/>
                  </a:solidFill>
                  <a:round/>
                  <a:headEnd/>
                  <a:tailEnd/>
                </a:ln>
                <a:effectLst/>
              </p:spPr>
              <p:txBody>
                <a:bodyPr wrap="none" anchor="ctr"/>
                <a:lstStyle/>
                <a:p>
                  <a:pPr>
                    <a:defRPr/>
                  </a:pPr>
                  <a:endParaRPr lang="en-US"/>
                </a:p>
              </p:txBody>
            </p:sp>
            <p:sp>
              <p:nvSpPr>
                <p:cNvPr id="65681" name="Line 145"/>
                <p:cNvSpPr>
                  <a:spLocks noChangeShapeType="1"/>
                </p:cNvSpPr>
                <p:nvPr/>
              </p:nvSpPr>
              <p:spPr bwMode="ltGray">
                <a:xfrm flipV="1">
                  <a:off x="4500" y="246"/>
                  <a:ext cx="0" cy="270"/>
                </a:xfrm>
                <a:prstGeom prst="line">
                  <a:avLst/>
                </a:prstGeom>
                <a:noFill/>
                <a:ln w="9525">
                  <a:solidFill>
                    <a:schemeClr val="hlink"/>
                  </a:solidFill>
                  <a:round/>
                  <a:headEnd/>
                  <a:tailEnd/>
                </a:ln>
                <a:effectLst/>
              </p:spPr>
              <p:txBody>
                <a:bodyPr wrap="none" anchor="ctr"/>
                <a:lstStyle/>
                <a:p>
                  <a:pPr>
                    <a:defRPr/>
                  </a:pPr>
                  <a:endParaRPr lang="en-US"/>
                </a:p>
              </p:txBody>
            </p:sp>
            <p:sp>
              <p:nvSpPr>
                <p:cNvPr id="65682" name="Line 146"/>
                <p:cNvSpPr>
                  <a:spLocks noChangeShapeType="1"/>
                </p:cNvSpPr>
                <p:nvPr/>
              </p:nvSpPr>
              <p:spPr bwMode="ltGray">
                <a:xfrm>
                  <a:off x="4728" y="606"/>
                  <a:ext cx="0" cy="34"/>
                </a:xfrm>
                <a:prstGeom prst="line">
                  <a:avLst/>
                </a:prstGeom>
                <a:noFill/>
                <a:ln w="9525">
                  <a:solidFill>
                    <a:schemeClr val="hlink"/>
                  </a:solidFill>
                  <a:round/>
                  <a:headEnd/>
                  <a:tailEnd/>
                </a:ln>
                <a:effectLst/>
              </p:spPr>
              <p:txBody>
                <a:bodyPr wrap="none" anchor="ctr"/>
                <a:lstStyle/>
                <a:p>
                  <a:pPr>
                    <a:defRPr/>
                  </a:pPr>
                  <a:endParaRPr lang="en-US"/>
                </a:p>
              </p:txBody>
            </p:sp>
            <p:sp>
              <p:nvSpPr>
                <p:cNvPr id="65683" name="Line 147"/>
                <p:cNvSpPr>
                  <a:spLocks noChangeShapeType="1"/>
                </p:cNvSpPr>
                <p:nvPr/>
              </p:nvSpPr>
              <p:spPr bwMode="ltGray">
                <a:xfrm>
                  <a:off x="1992" y="250"/>
                  <a:ext cx="0" cy="62"/>
                </a:xfrm>
                <a:prstGeom prst="line">
                  <a:avLst/>
                </a:prstGeom>
                <a:noFill/>
                <a:ln w="9525">
                  <a:solidFill>
                    <a:schemeClr val="hlink"/>
                  </a:solidFill>
                  <a:round/>
                  <a:headEnd/>
                  <a:tailEnd/>
                </a:ln>
                <a:effectLst/>
              </p:spPr>
              <p:txBody>
                <a:bodyPr wrap="none" anchor="ctr"/>
                <a:lstStyle/>
                <a:p>
                  <a:pPr>
                    <a:defRPr/>
                  </a:pPr>
                  <a:endParaRPr lang="en-US"/>
                </a:p>
              </p:txBody>
            </p:sp>
            <p:sp>
              <p:nvSpPr>
                <p:cNvPr id="65684" name="Line 148"/>
                <p:cNvSpPr>
                  <a:spLocks noChangeShapeType="1"/>
                </p:cNvSpPr>
                <p:nvPr/>
              </p:nvSpPr>
              <p:spPr bwMode="ltGray">
                <a:xfrm>
                  <a:off x="1764" y="247"/>
                  <a:ext cx="0" cy="337"/>
                </a:xfrm>
                <a:prstGeom prst="line">
                  <a:avLst/>
                </a:prstGeom>
                <a:noFill/>
                <a:ln w="9525">
                  <a:solidFill>
                    <a:schemeClr val="hlink"/>
                  </a:solidFill>
                  <a:round/>
                  <a:headEnd/>
                  <a:tailEnd/>
                </a:ln>
                <a:effectLst/>
              </p:spPr>
              <p:txBody>
                <a:bodyPr wrap="none" anchor="ctr"/>
                <a:lstStyle/>
                <a:p>
                  <a:pPr>
                    <a:defRPr/>
                  </a:pPr>
                  <a:endParaRPr lang="en-US"/>
                </a:p>
              </p:txBody>
            </p:sp>
            <p:sp>
              <p:nvSpPr>
                <p:cNvPr id="65685" name="Line 149"/>
                <p:cNvSpPr>
                  <a:spLocks noChangeShapeType="1"/>
                </p:cNvSpPr>
                <p:nvPr/>
              </p:nvSpPr>
              <p:spPr bwMode="ltGray">
                <a:xfrm flipH="1">
                  <a:off x="1738" y="468"/>
                  <a:ext cx="68" cy="0"/>
                </a:xfrm>
                <a:prstGeom prst="line">
                  <a:avLst/>
                </a:prstGeom>
                <a:noFill/>
                <a:ln w="9525">
                  <a:solidFill>
                    <a:schemeClr val="hlink"/>
                  </a:solidFill>
                  <a:round/>
                  <a:headEnd/>
                  <a:tailEnd/>
                </a:ln>
                <a:effectLst/>
              </p:spPr>
              <p:txBody>
                <a:bodyPr wrap="none" anchor="ctr"/>
                <a:lstStyle/>
                <a:p>
                  <a:pPr>
                    <a:defRPr/>
                  </a:pPr>
                  <a:endParaRPr lang="en-US"/>
                </a:p>
              </p:txBody>
            </p:sp>
            <p:sp>
              <p:nvSpPr>
                <p:cNvPr id="65686" name="Line 150"/>
                <p:cNvSpPr>
                  <a:spLocks noChangeShapeType="1"/>
                </p:cNvSpPr>
                <p:nvPr/>
              </p:nvSpPr>
              <p:spPr bwMode="ltGray">
                <a:xfrm>
                  <a:off x="1604" y="468"/>
                  <a:ext cx="60" cy="0"/>
                </a:xfrm>
                <a:prstGeom prst="line">
                  <a:avLst/>
                </a:prstGeom>
                <a:noFill/>
                <a:ln w="9525">
                  <a:solidFill>
                    <a:schemeClr val="hlink"/>
                  </a:solidFill>
                  <a:round/>
                  <a:headEnd/>
                  <a:tailEnd/>
                </a:ln>
                <a:effectLst/>
              </p:spPr>
              <p:txBody>
                <a:bodyPr wrap="none" anchor="ctr"/>
                <a:lstStyle/>
                <a:p>
                  <a:pPr>
                    <a:defRPr/>
                  </a:pPr>
                  <a:endParaRPr lang="en-US"/>
                </a:p>
              </p:txBody>
            </p:sp>
            <p:sp>
              <p:nvSpPr>
                <p:cNvPr id="65687" name="Line 151"/>
                <p:cNvSpPr>
                  <a:spLocks noChangeShapeType="1"/>
                </p:cNvSpPr>
                <p:nvPr/>
              </p:nvSpPr>
              <p:spPr bwMode="ltGray">
                <a:xfrm flipH="1">
                  <a:off x="1404" y="468"/>
                  <a:ext cx="82" cy="0"/>
                </a:xfrm>
                <a:prstGeom prst="line">
                  <a:avLst/>
                </a:prstGeom>
                <a:noFill/>
                <a:ln w="9525">
                  <a:solidFill>
                    <a:schemeClr val="hlink"/>
                  </a:solidFill>
                  <a:round/>
                  <a:headEnd/>
                  <a:tailEnd/>
                </a:ln>
                <a:effectLst/>
              </p:spPr>
              <p:txBody>
                <a:bodyPr wrap="none" anchor="ctr"/>
                <a:lstStyle/>
                <a:p>
                  <a:pPr>
                    <a:defRPr/>
                  </a:pPr>
                  <a:endParaRPr lang="en-US"/>
                </a:p>
              </p:txBody>
            </p:sp>
            <p:sp>
              <p:nvSpPr>
                <p:cNvPr id="65688" name="Line 152"/>
                <p:cNvSpPr>
                  <a:spLocks noChangeShapeType="1"/>
                </p:cNvSpPr>
                <p:nvPr/>
              </p:nvSpPr>
              <p:spPr bwMode="ltGray">
                <a:xfrm>
                  <a:off x="1034" y="468"/>
                  <a:ext cx="348" cy="0"/>
                </a:xfrm>
                <a:prstGeom prst="line">
                  <a:avLst/>
                </a:prstGeom>
                <a:noFill/>
                <a:ln w="9525">
                  <a:solidFill>
                    <a:schemeClr val="hlink"/>
                  </a:solidFill>
                  <a:round/>
                  <a:headEnd/>
                  <a:tailEnd/>
                </a:ln>
                <a:effectLst/>
              </p:spPr>
              <p:txBody>
                <a:bodyPr wrap="none" anchor="ctr"/>
                <a:lstStyle/>
                <a:p>
                  <a:pPr>
                    <a:defRPr/>
                  </a:pPr>
                  <a:endParaRPr lang="en-US"/>
                </a:p>
              </p:txBody>
            </p:sp>
            <p:sp>
              <p:nvSpPr>
                <p:cNvPr id="65689" name="Line 153"/>
                <p:cNvSpPr>
                  <a:spLocks noChangeShapeType="1"/>
                </p:cNvSpPr>
                <p:nvPr/>
              </p:nvSpPr>
              <p:spPr bwMode="ltGray">
                <a:xfrm>
                  <a:off x="1306" y="370"/>
                  <a:ext cx="0" cy="298"/>
                </a:xfrm>
                <a:prstGeom prst="line">
                  <a:avLst/>
                </a:prstGeom>
                <a:noFill/>
                <a:ln w="9525">
                  <a:solidFill>
                    <a:schemeClr val="hlink"/>
                  </a:solidFill>
                  <a:round/>
                  <a:headEnd/>
                  <a:tailEnd/>
                </a:ln>
                <a:effectLst/>
              </p:spPr>
              <p:txBody>
                <a:bodyPr wrap="none" anchor="ctr"/>
                <a:lstStyle/>
                <a:p>
                  <a:pPr>
                    <a:defRPr/>
                  </a:pPr>
                  <a:endParaRPr lang="en-US"/>
                </a:p>
              </p:txBody>
            </p:sp>
            <p:sp>
              <p:nvSpPr>
                <p:cNvPr id="65690" name="Line 154"/>
                <p:cNvSpPr>
                  <a:spLocks noChangeShapeType="1"/>
                </p:cNvSpPr>
                <p:nvPr/>
              </p:nvSpPr>
              <p:spPr bwMode="ltGray">
                <a:xfrm>
                  <a:off x="1080" y="388"/>
                  <a:ext cx="0" cy="156"/>
                </a:xfrm>
                <a:prstGeom prst="line">
                  <a:avLst/>
                </a:prstGeom>
                <a:noFill/>
                <a:ln w="9525">
                  <a:solidFill>
                    <a:schemeClr val="hlink"/>
                  </a:solidFill>
                  <a:round/>
                  <a:headEnd/>
                  <a:tailEnd/>
                </a:ln>
                <a:effectLst/>
              </p:spPr>
              <p:txBody>
                <a:bodyPr wrap="none" anchor="ctr"/>
                <a:lstStyle/>
                <a:p>
                  <a:pPr>
                    <a:defRPr/>
                  </a:pPr>
                  <a:endParaRPr lang="en-US"/>
                </a:p>
              </p:txBody>
            </p:sp>
            <p:sp>
              <p:nvSpPr>
                <p:cNvPr id="65691" name="Line 155"/>
                <p:cNvSpPr>
                  <a:spLocks noChangeShapeType="1"/>
                </p:cNvSpPr>
                <p:nvPr/>
              </p:nvSpPr>
              <p:spPr bwMode="ltGray">
                <a:xfrm flipH="1" flipV="1">
                  <a:off x="1308" y="245"/>
                  <a:ext cx="0" cy="27"/>
                </a:xfrm>
                <a:prstGeom prst="line">
                  <a:avLst/>
                </a:prstGeom>
                <a:noFill/>
                <a:ln w="9525">
                  <a:solidFill>
                    <a:schemeClr val="hlink"/>
                  </a:solidFill>
                  <a:round/>
                  <a:headEnd/>
                  <a:tailEnd/>
                </a:ln>
                <a:effectLst/>
              </p:spPr>
              <p:txBody>
                <a:bodyPr wrap="none" anchor="ctr"/>
                <a:lstStyle/>
                <a:p>
                  <a:pPr>
                    <a:defRPr/>
                  </a:pPr>
                  <a:endParaRPr lang="en-US"/>
                </a:p>
              </p:txBody>
            </p:sp>
            <p:sp>
              <p:nvSpPr>
                <p:cNvPr id="65692" name="Line 156"/>
                <p:cNvSpPr>
                  <a:spLocks noChangeShapeType="1"/>
                </p:cNvSpPr>
                <p:nvPr/>
              </p:nvSpPr>
              <p:spPr bwMode="ltGray">
                <a:xfrm>
                  <a:off x="1536" y="316"/>
                  <a:ext cx="0" cy="96"/>
                </a:xfrm>
                <a:prstGeom prst="line">
                  <a:avLst/>
                </a:prstGeom>
                <a:noFill/>
                <a:ln w="9525">
                  <a:solidFill>
                    <a:schemeClr val="hlink"/>
                  </a:solidFill>
                  <a:round/>
                  <a:headEnd/>
                  <a:tailEnd/>
                </a:ln>
                <a:effectLst/>
              </p:spPr>
              <p:txBody>
                <a:bodyPr wrap="none" anchor="ctr"/>
                <a:lstStyle/>
                <a:p>
                  <a:pPr>
                    <a:defRPr/>
                  </a:pPr>
                  <a:endParaRPr lang="en-US"/>
                </a:p>
              </p:txBody>
            </p:sp>
            <p:sp>
              <p:nvSpPr>
                <p:cNvPr id="65693" name="Line 157"/>
                <p:cNvSpPr>
                  <a:spLocks noChangeShapeType="1"/>
                </p:cNvSpPr>
                <p:nvPr/>
              </p:nvSpPr>
              <p:spPr bwMode="ltGray">
                <a:xfrm flipV="1">
                  <a:off x="1536" y="247"/>
                  <a:ext cx="0" cy="22"/>
                </a:xfrm>
                <a:prstGeom prst="line">
                  <a:avLst/>
                </a:prstGeom>
                <a:noFill/>
                <a:ln w="9525">
                  <a:solidFill>
                    <a:schemeClr val="hlink"/>
                  </a:solidFill>
                  <a:round/>
                  <a:headEnd/>
                  <a:tailEnd/>
                </a:ln>
                <a:effectLst/>
              </p:spPr>
              <p:txBody>
                <a:bodyPr wrap="none" anchor="ctr"/>
                <a:lstStyle/>
                <a:p>
                  <a:pPr>
                    <a:defRPr/>
                  </a:pPr>
                  <a:endParaRPr lang="en-US"/>
                </a:p>
              </p:txBody>
            </p:sp>
            <p:sp>
              <p:nvSpPr>
                <p:cNvPr id="65694" name="Line 158"/>
                <p:cNvSpPr>
                  <a:spLocks noChangeShapeType="1"/>
                </p:cNvSpPr>
                <p:nvPr/>
              </p:nvSpPr>
              <p:spPr bwMode="ltGray">
                <a:xfrm>
                  <a:off x="4095" y="467"/>
                  <a:ext cx="80" cy="0"/>
                </a:xfrm>
                <a:prstGeom prst="line">
                  <a:avLst/>
                </a:prstGeom>
                <a:noFill/>
                <a:ln w="9525">
                  <a:solidFill>
                    <a:schemeClr val="hlink"/>
                  </a:solidFill>
                  <a:round/>
                  <a:headEnd/>
                  <a:tailEnd/>
                </a:ln>
                <a:effectLst/>
              </p:spPr>
              <p:txBody>
                <a:bodyPr wrap="none" anchor="ctr"/>
                <a:lstStyle/>
                <a:p>
                  <a:pPr>
                    <a:defRPr/>
                  </a:pPr>
                  <a:endParaRPr lang="en-US"/>
                </a:p>
              </p:txBody>
            </p:sp>
          </p:grpSp>
        </p:grpSp>
        <p:pic>
          <p:nvPicPr>
            <p:cNvPr id="9225" name="Picture 159" descr="earth"/>
            <p:cNvPicPr>
              <a:picLocks noChangeAspect="1" noChangeArrowheads="1"/>
            </p:cNvPicPr>
            <p:nvPr userDrawn="1"/>
          </p:nvPicPr>
          <p:blipFill>
            <a:blip r:embed="rId16" cstate="print">
              <a:clrChange>
                <a:clrFrom>
                  <a:srgbClr val="000000"/>
                </a:clrFrom>
                <a:clrTo>
                  <a:srgbClr val="000000">
                    <a:alpha val="0"/>
                  </a:srgbClr>
                </a:clrTo>
              </a:clrChange>
            </a:blip>
            <a:srcRect/>
            <a:stretch>
              <a:fillRect/>
            </a:stretch>
          </p:blipFill>
          <p:spPr bwMode="auto">
            <a:xfrm>
              <a:off x="165" y="55"/>
              <a:ext cx="562" cy="524"/>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701"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2" r:id="rId14"/>
  </p:sldLayoutIdLst>
  <p:timing>
    <p:tnLst>
      <p:par>
        <p:cTn id="1" dur="indefinite" restart="never" nodeType="tmRoot"/>
      </p:par>
    </p:tnLst>
  </p:timing>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Times New Roman" pitchFamily="18" charset="0"/>
        </a:defRPr>
      </a:lvl2pPr>
      <a:lvl3pPr algn="l" rtl="0" eaLnBrk="0" fontAlgn="base" hangingPunct="0">
        <a:spcBef>
          <a:spcPct val="0"/>
        </a:spcBef>
        <a:spcAft>
          <a:spcPct val="0"/>
        </a:spcAft>
        <a:defRPr sz="4400" i="1">
          <a:solidFill>
            <a:schemeClr val="tx2"/>
          </a:solidFill>
          <a:latin typeface="Times New Roman" pitchFamily="18" charset="0"/>
        </a:defRPr>
      </a:lvl3pPr>
      <a:lvl4pPr algn="l" rtl="0" eaLnBrk="0" fontAlgn="base" hangingPunct="0">
        <a:spcBef>
          <a:spcPct val="0"/>
        </a:spcBef>
        <a:spcAft>
          <a:spcPct val="0"/>
        </a:spcAft>
        <a:defRPr sz="4400" i="1">
          <a:solidFill>
            <a:schemeClr val="tx2"/>
          </a:solidFill>
          <a:latin typeface="Times New Roman" pitchFamily="18" charset="0"/>
        </a:defRPr>
      </a:lvl4pPr>
      <a:lvl5pPr algn="l" rtl="0" eaLnBrk="0" fontAlgn="base" hangingPunct="0">
        <a:spcBef>
          <a:spcPct val="0"/>
        </a:spcBef>
        <a:spcAft>
          <a:spcPct val="0"/>
        </a:spcAft>
        <a:defRPr sz="4400" i="1">
          <a:solidFill>
            <a:schemeClr val="tx2"/>
          </a:solidFill>
          <a:latin typeface="Times New Roman" pitchFamily="18" charset="0"/>
        </a:defRPr>
      </a:lvl5pPr>
      <a:lvl6pPr marL="457200" algn="l" rtl="0" fontAlgn="base">
        <a:spcBef>
          <a:spcPct val="0"/>
        </a:spcBef>
        <a:spcAft>
          <a:spcPct val="0"/>
        </a:spcAft>
        <a:defRPr sz="4400" i="1">
          <a:solidFill>
            <a:schemeClr val="tx2"/>
          </a:solidFill>
          <a:latin typeface="Times New Roman" pitchFamily="18" charset="0"/>
        </a:defRPr>
      </a:lvl6pPr>
      <a:lvl7pPr marL="914400" algn="l" rtl="0" fontAlgn="base">
        <a:spcBef>
          <a:spcPct val="0"/>
        </a:spcBef>
        <a:spcAft>
          <a:spcPct val="0"/>
        </a:spcAft>
        <a:defRPr sz="4400" i="1">
          <a:solidFill>
            <a:schemeClr val="tx2"/>
          </a:solidFill>
          <a:latin typeface="Times New Roman" pitchFamily="18" charset="0"/>
        </a:defRPr>
      </a:lvl7pPr>
      <a:lvl8pPr marL="1371600" algn="l" rtl="0" fontAlgn="base">
        <a:spcBef>
          <a:spcPct val="0"/>
        </a:spcBef>
        <a:spcAft>
          <a:spcPct val="0"/>
        </a:spcAft>
        <a:defRPr sz="4400" i="1">
          <a:solidFill>
            <a:schemeClr val="tx2"/>
          </a:solidFill>
          <a:latin typeface="Times New Roman" pitchFamily="18" charset="0"/>
        </a:defRPr>
      </a:lvl8pPr>
      <a:lvl9pPr marL="1828800" algn="l" rtl="0" fontAlgn="base">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7"/>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18"/>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6.pn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20.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2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1.xml"/><Relationship Id="rId1" Type="http://schemas.openxmlformats.org/officeDocument/2006/relationships/tags" Target="../tags/tag2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5.jpe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8.jpeg"/><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600200" y="1828800"/>
            <a:ext cx="7543800" cy="2362200"/>
          </a:xfrm>
          <a:noFill/>
        </p:spPr>
        <p:txBody>
          <a:bodyPr lIns="92075" tIns="46038" rIns="92075" bIns="46038"/>
          <a:lstStyle/>
          <a:p>
            <a:pPr algn="ctr" eaLnBrk="1" hangingPunct="1"/>
            <a:r>
              <a:rPr lang="en-US" sz="4000" b="1" dirty="0" smtClean="0">
                <a:solidFill>
                  <a:srgbClr val="000000"/>
                </a:solidFill>
                <a:latin typeface="Helv"/>
              </a:rPr>
              <a:t>Metacognition: The Key </a:t>
            </a:r>
            <a:br>
              <a:rPr lang="en-US" sz="4000" b="1" dirty="0" smtClean="0">
                <a:solidFill>
                  <a:srgbClr val="000000"/>
                </a:solidFill>
                <a:latin typeface="Helv"/>
              </a:rPr>
            </a:br>
            <a:r>
              <a:rPr lang="en-US" sz="4000" b="1" smtClean="0">
                <a:solidFill>
                  <a:srgbClr val="000000"/>
                </a:solidFill>
                <a:latin typeface="Helv"/>
              </a:rPr>
              <a:t>to Acing </a:t>
            </a:r>
            <a:r>
              <a:rPr lang="en-US" sz="4000" b="1" dirty="0" smtClean="0">
                <a:solidFill>
                  <a:srgbClr val="000000"/>
                </a:solidFill>
                <a:latin typeface="Helv"/>
              </a:rPr>
              <a:t>Courses!</a:t>
            </a:r>
          </a:p>
        </p:txBody>
      </p:sp>
      <p:sp>
        <p:nvSpPr>
          <p:cNvPr id="11268" name="Rectangle 4"/>
          <p:cNvSpPr>
            <a:spLocks noChangeArrowheads="1"/>
          </p:cNvSpPr>
          <p:nvPr/>
        </p:nvSpPr>
        <p:spPr bwMode="auto">
          <a:xfrm>
            <a:off x="1828800" y="4495800"/>
            <a:ext cx="7315200" cy="2362200"/>
          </a:xfrm>
          <a:prstGeom prst="rect">
            <a:avLst/>
          </a:prstGeom>
          <a:noFill/>
          <a:ln w="9525">
            <a:noFill/>
            <a:miter lim="800000"/>
            <a:headEnd/>
            <a:tailEnd/>
          </a:ln>
        </p:spPr>
        <p:txBody>
          <a:bodyPr anchorCtr="1"/>
          <a:lstStyle/>
          <a:p>
            <a:r>
              <a:rPr lang="en-US" dirty="0">
                <a:latin typeface="Helv"/>
              </a:rPr>
              <a:t>Saundra Y. McGuire, Ph.D.</a:t>
            </a:r>
          </a:p>
          <a:p>
            <a:r>
              <a:rPr lang="en-US" sz="2000" dirty="0">
                <a:latin typeface="Helv"/>
              </a:rPr>
              <a:t>Assistant Vice </a:t>
            </a:r>
            <a:r>
              <a:rPr lang="en-US" sz="2000" dirty="0" smtClean="0">
                <a:latin typeface="Helv"/>
              </a:rPr>
              <a:t>Chancellor</a:t>
            </a:r>
            <a:endParaRPr lang="en-US" sz="2000" dirty="0">
              <a:latin typeface="Helv"/>
            </a:endParaRPr>
          </a:p>
          <a:p>
            <a:r>
              <a:rPr lang="en-US" sz="2000" dirty="0">
                <a:latin typeface="Helv"/>
              </a:rPr>
              <a:t>Professor, Department of Chemistry</a:t>
            </a:r>
          </a:p>
          <a:p>
            <a:r>
              <a:rPr lang="en-US" sz="2000" dirty="0">
                <a:latin typeface="Helv"/>
              </a:rPr>
              <a:t>Past Director, Center for Academic Success</a:t>
            </a:r>
          </a:p>
          <a:p>
            <a:r>
              <a:rPr lang="en-US" sz="2000" dirty="0">
                <a:latin typeface="Helv"/>
              </a:rPr>
              <a:t>Louisiana State University</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1143000" y="685800"/>
            <a:ext cx="8001000" cy="1143000"/>
          </a:xfrm>
        </p:spPr>
        <p:txBody>
          <a:bodyPr>
            <a:normAutofit/>
          </a:bodyPr>
          <a:lstStyle/>
          <a:p>
            <a:r>
              <a:rPr lang="en-US" dirty="0" smtClean="0">
                <a:latin typeface="+mj-lt"/>
              </a:rPr>
              <a:t>Counting Vowels in 45 seconds</a:t>
            </a:r>
            <a:endParaRPr lang="en-US" b="1" dirty="0" smtClean="0">
              <a:latin typeface="+mj-lt"/>
              <a:cs typeface="Times New Roman" pitchFamily="18" charset="0"/>
            </a:endParaRPr>
          </a:p>
        </p:txBody>
      </p:sp>
      <p:sp>
        <p:nvSpPr>
          <p:cNvPr id="5" name="Rectangle 4"/>
          <p:cNvSpPr/>
          <p:nvPr/>
        </p:nvSpPr>
        <p:spPr>
          <a:xfrm>
            <a:off x="2667000" y="2743200"/>
            <a:ext cx="5034392" cy="1323439"/>
          </a:xfrm>
          <a:prstGeom prst="rect">
            <a:avLst/>
          </a:prstGeom>
        </p:spPr>
        <p:txBody>
          <a:bodyPr wrap="none">
            <a:spAutoFit/>
          </a:bodyPr>
          <a:lstStyle/>
          <a:p>
            <a:pPr algn="ctr"/>
            <a:endParaRPr lang="en-US" sz="4000" b="1" dirty="0" smtClean="0">
              <a:solidFill>
                <a:srgbClr val="461D7C"/>
              </a:solidFill>
            </a:endParaRPr>
          </a:p>
          <a:p>
            <a:pPr algn="ctr"/>
            <a:r>
              <a:rPr lang="en-US" sz="4000" b="1" dirty="0" smtClean="0">
                <a:solidFill>
                  <a:srgbClr val="461D7C"/>
                </a:solidFill>
              </a:rPr>
              <a:t>How accurate are you?</a:t>
            </a:r>
          </a:p>
        </p:txBody>
      </p:sp>
      <p:pic>
        <p:nvPicPr>
          <p:cNvPr id="16386" name="Picture 2" descr="C:\Documents and Settings\Saundra\Local Settings\Temporary Internet Files\Content.IE5\94RU1QGU\MC900014096[1].wmf"/>
          <p:cNvPicPr>
            <a:picLocks noChangeAspect="1" noChangeArrowheads="1"/>
          </p:cNvPicPr>
          <p:nvPr/>
        </p:nvPicPr>
        <p:blipFill>
          <a:blip r:embed="rId3" cstate="print"/>
          <a:srcRect/>
          <a:stretch>
            <a:fillRect/>
          </a:stretch>
        </p:blipFill>
        <p:spPr bwMode="auto">
          <a:xfrm>
            <a:off x="1676400" y="2133600"/>
            <a:ext cx="875995" cy="807415"/>
          </a:xfrm>
          <a:prstGeom prst="rect">
            <a:avLst/>
          </a:prstGeom>
          <a:noFill/>
        </p:spPr>
      </p:pic>
      <p:pic>
        <p:nvPicPr>
          <p:cNvPr id="16387" name="Picture 3" descr="C:\Documents and Settings\Saundra\Local Settings\Temporary Internet Files\Content.IE5\27WC1QYS\MC900014103[1].wmf"/>
          <p:cNvPicPr>
            <a:picLocks noChangeAspect="1" noChangeArrowheads="1"/>
          </p:cNvPicPr>
          <p:nvPr/>
        </p:nvPicPr>
        <p:blipFill>
          <a:blip r:embed="rId4" cstate="print"/>
          <a:srcRect/>
          <a:stretch>
            <a:fillRect/>
          </a:stretch>
        </p:blipFill>
        <p:spPr bwMode="auto">
          <a:xfrm>
            <a:off x="3124200" y="2133600"/>
            <a:ext cx="875995" cy="807415"/>
          </a:xfrm>
          <a:prstGeom prst="rect">
            <a:avLst/>
          </a:prstGeom>
          <a:noFill/>
        </p:spPr>
      </p:pic>
      <p:pic>
        <p:nvPicPr>
          <p:cNvPr id="16388" name="Picture 4" descr="C:\Documents and Settings\Saundra\Local Settings\Temporary Internet Files\Content.IE5\J5TW0J2V\MC900014107[1].wmf"/>
          <p:cNvPicPr>
            <a:picLocks noChangeAspect="1" noChangeArrowheads="1"/>
          </p:cNvPicPr>
          <p:nvPr/>
        </p:nvPicPr>
        <p:blipFill>
          <a:blip r:embed="rId5" cstate="print"/>
          <a:srcRect/>
          <a:stretch>
            <a:fillRect/>
          </a:stretch>
        </p:blipFill>
        <p:spPr bwMode="auto">
          <a:xfrm>
            <a:off x="4572000" y="2133600"/>
            <a:ext cx="875995" cy="807415"/>
          </a:xfrm>
          <a:prstGeom prst="rect">
            <a:avLst/>
          </a:prstGeom>
          <a:noFill/>
        </p:spPr>
      </p:pic>
      <p:pic>
        <p:nvPicPr>
          <p:cNvPr id="16390" name="Picture 6" descr="C:\Documents and Settings\Saundra\Local Settings\Temporary Internet Files\Content.IE5\94RU1QGU\MC900014122[1].wmf"/>
          <p:cNvPicPr>
            <a:picLocks noChangeAspect="1" noChangeArrowheads="1"/>
          </p:cNvPicPr>
          <p:nvPr/>
        </p:nvPicPr>
        <p:blipFill>
          <a:blip r:embed="rId6" cstate="print"/>
          <a:srcRect/>
          <a:stretch>
            <a:fillRect/>
          </a:stretch>
        </p:blipFill>
        <p:spPr bwMode="auto">
          <a:xfrm>
            <a:off x="7467600" y="2133600"/>
            <a:ext cx="875995" cy="807415"/>
          </a:xfrm>
          <a:prstGeom prst="rect">
            <a:avLst/>
          </a:prstGeom>
          <a:noFill/>
        </p:spPr>
      </p:pic>
      <p:cxnSp>
        <p:nvCxnSpPr>
          <p:cNvPr id="10" name="Straight Connector 9"/>
          <p:cNvCxnSpPr/>
          <p:nvPr/>
        </p:nvCxnSpPr>
        <p:spPr>
          <a:xfrm>
            <a:off x="0" y="6172200"/>
            <a:ext cx="9144000" cy="0"/>
          </a:xfrm>
          <a:prstGeom prst="line">
            <a:avLst/>
          </a:prstGeom>
          <a:ln w="63500">
            <a:solidFill>
              <a:srgbClr val="461D7C"/>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38400" y="4800600"/>
            <a:ext cx="5715000" cy="1477328"/>
          </a:xfrm>
          <a:prstGeom prst="rect">
            <a:avLst/>
          </a:prstGeom>
          <a:noFill/>
        </p:spPr>
        <p:txBody>
          <a:bodyPr wrap="square" rtlCol="0">
            <a:spAutoFit/>
          </a:bodyPr>
          <a:lstStyle/>
          <a:p>
            <a:pPr algn="ctr"/>
            <a:r>
              <a:rPr lang="en-US" sz="3600" i="1" dirty="0" smtClean="0">
                <a:solidFill>
                  <a:srgbClr val="461D7C"/>
                </a:solidFill>
                <a:cs typeface="Century Gothic"/>
              </a:rPr>
              <a:t>Count all the vowels </a:t>
            </a:r>
          </a:p>
          <a:p>
            <a:pPr algn="ctr"/>
            <a:r>
              <a:rPr lang="en-US" sz="3600" i="1" dirty="0" smtClean="0">
                <a:solidFill>
                  <a:srgbClr val="461D7C"/>
                </a:solidFill>
                <a:cs typeface="Century Gothic"/>
              </a:rPr>
              <a:t>in the words on the next slide</a:t>
            </a:r>
            <a:r>
              <a:rPr lang="en-US" i="1" dirty="0" smtClean="0">
                <a:latin typeface="Century Gothic"/>
                <a:cs typeface="Century Gothic"/>
              </a:rPr>
              <a:t>.</a:t>
            </a:r>
          </a:p>
          <a:p>
            <a:endParaRPr lang="en-US" dirty="0"/>
          </a:p>
        </p:txBody>
      </p:sp>
      <p:grpSp>
        <p:nvGrpSpPr>
          <p:cNvPr id="87068" name="Group 28"/>
          <p:cNvGrpSpPr>
            <a:grpSpLocks noChangeAspect="1"/>
          </p:cNvGrpSpPr>
          <p:nvPr/>
        </p:nvGrpSpPr>
        <p:grpSpPr bwMode="auto">
          <a:xfrm>
            <a:off x="6019800" y="2133600"/>
            <a:ext cx="876300" cy="808038"/>
            <a:chOff x="3792" y="1344"/>
            <a:chExt cx="552" cy="509"/>
          </a:xfrm>
        </p:grpSpPr>
        <p:sp>
          <p:nvSpPr>
            <p:cNvPr id="87067" name="AutoShape 27"/>
            <p:cNvSpPr>
              <a:spLocks noChangeAspect="1" noChangeArrowheads="1" noTextEdit="1"/>
            </p:cNvSpPr>
            <p:nvPr/>
          </p:nvSpPr>
          <p:spPr bwMode="auto">
            <a:xfrm>
              <a:off x="3792" y="1344"/>
              <a:ext cx="552" cy="5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7069" name="Freeform 29"/>
            <p:cNvSpPr>
              <a:spLocks/>
            </p:cNvSpPr>
            <p:nvPr/>
          </p:nvSpPr>
          <p:spPr bwMode="auto">
            <a:xfrm>
              <a:off x="3813" y="1357"/>
              <a:ext cx="512" cy="477"/>
            </a:xfrm>
            <a:custGeom>
              <a:avLst/>
              <a:gdLst/>
              <a:ahLst/>
              <a:cxnLst>
                <a:cxn ang="0">
                  <a:pos x="32" y="2"/>
                </a:cxn>
                <a:cxn ang="0">
                  <a:pos x="73" y="1"/>
                </a:cxn>
                <a:cxn ang="0">
                  <a:pos x="119" y="4"/>
                </a:cxn>
                <a:cxn ang="0">
                  <a:pos x="187" y="3"/>
                </a:cxn>
                <a:cxn ang="0">
                  <a:pos x="261" y="0"/>
                </a:cxn>
                <a:cxn ang="0">
                  <a:pos x="334" y="4"/>
                </a:cxn>
                <a:cxn ang="0">
                  <a:pos x="394" y="4"/>
                </a:cxn>
                <a:cxn ang="0">
                  <a:pos x="481" y="3"/>
                </a:cxn>
                <a:cxn ang="0">
                  <a:pos x="574" y="5"/>
                </a:cxn>
                <a:cxn ang="0">
                  <a:pos x="640" y="8"/>
                </a:cxn>
                <a:cxn ang="0">
                  <a:pos x="707" y="4"/>
                </a:cxn>
                <a:cxn ang="0">
                  <a:pos x="809" y="1"/>
                </a:cxn>
                <a:cxn ang="0">
                  <a:pos x="916" y="0"/>
                </a:cxn>
                <a:cxn ang="0">
                  <a:pos x="1006" y="1"/>
                </a:cxn>
                <a:cxn ang="0">
                  <a:pos x="1010" y="109"/>
                </a:cxn>
                <a:cxn ang="0">
                  <a:pos x="1015" y="246"/>
                </a:cxn>
                <a:cxn ang="0">
                  <a:pos x="1013" y="349"/>
                </a:cxn>
                <a:cxn ang="0">
                  <a:pos x="1021" y="432"/>
                </a:cxn>
                <a:cxn ang="0">
                  <a:pos x="1010" y="495"/>
                </a:cxn>
                <a:cxn ang="0">
                  <a:pos x="1020" y="568"/>
                </a:cxn>
                <a:cxn ang="0">
                  <a:pos x="1013" y="651"/>
                </a:cxn>
                <a:cxn ang="0">
                  <a:pos x="1015" y="742"/>
                </a:cxn>
                <a:cxn ang="0">
                  <a:pos x="1005" y="911"/>
                </a:cxn>
                <a:cxn ang="0">
                  <a:pos x="968" y="949"/>
                </a:cxn>
                <a:cxn ang="0">
                  <a:pos x="913" y="951"/>
                </a:cxn>
                <a:cxn ang="0">
                  <a:pos x="875" y="952"/>
                </a:cxn>
                <a:cxn ang="0">
                  <a:pos x="826" y="951"/>
                </a:cxn>
                <a:cxn ang="0">
                  <a:pos x="786" y="946"/>
                </a:cxn>
                <a:cxn ang="0">
                  <a:pos x="739" y="948"/>
                </a:cxn>
                <a:cxn ang="0">
                  <a:pos x="697" y="951"/>
                </a:cxn>
                <a:cxn ang="0">
                  <a:pos x="631" y="953"/>
                </a:cxn>
                <a:cxn ang="0">
                  <a:pos x="561" y="952"/>
                </a:cxn>
                <a:cxn ang="0">
                  <a:pos x="508" y="945"/>
                </a:cxn>
                <a:cxn ang="0">
                  <a:pos x="446" y="947"/>
                </a:cxn>
                <a:cxn ang="0">
                  <a:pos x="380" y="949"/>
                </a:cxn>
                <a:cxn ang="0">
                  <a:pos x="326" y="949"/>
                </a:cxn>
                <a:cxn ang="0">
                  <a:pos x="290" y="947"/>
                </a:cxn>
                <a:cxn ang="0">
                  <a:pos x="235" y="948"/>
                </a:cxn>
                <a:cxn ang="0">
                  <a:pos x="147" y="949"/>
                </a:cxn>
                <a:cxn ang="0">
                  <a:pos x="61" y="946"/>
                </a:cxn>
                <a:cxn ang="0">
                  <a:pos x="9" y="938"/>
                </a:cxn>
                <a:cxn ang="0">
                  <a:pos x="10" y="835"/>
                </a:cxn>
                <a:cxn ang="0">
                  <a:pos x="8" y="714"/>
                </a:cxn>
                <a:cxn ang="0">
                  <a:pos x="13" y="604"/>
                </a:cxn>
                <a:cxn ang="0">
                  <a:pos x="5" y="503"/>
                </a:cxn>
                <a:cxn ang="0">
                  <a:pos x="7" y="394"/>
                </a:cxn>
                <a:cxn ang="0">
                  <a:pos x="15" y="328"/>
                </a:cxn>
                <a:cxn ang="0">
                  <a:pos x="2" y="229"/>
                </a:cxn>
                <a:cxn ang="0">
                  <a:pos x="8" y="131"/>
                </a:cxn>
                <a:cxn ang="0">
                  <a:pos x="0" y="27"/>
                </a:cxn>
              </a:cxnLst>
              <a:rect l="0" t="0" r="r" b="b"/>
              <a:pathLst>
                <a:path w="1023" h="953">
                  <a:moveTo>
                    <a:pt x="4" y="5"/>
                  </a:moveTo>
                  <a:lnTo>
                    <a:pt x="12" y="4"/>
                  </a:lnTo>
                  <a:lnTo>
                    <a:pt x="22" y="2"/>
                  </a:lnTo>
                  <a:lnTo>
                    <a:pt x="32" y="2"/>
                  </a:lnTo>
                  <a:lnTo>
                    <a:pt x="42" y="1"/>
                  </a:lnTo>
                  <a:lnTo>
                    <a:pt x="53" y="1"/>
                  </a:lnTo>
                  <a:lnTo>
                    <a:pt x="63" y="1"/>
                  </a:lnTo>
                  <a:lnTo>
                    <a:pt x="73" y="1"/>
                  </a:lnTo>
                  <a:lnTo>
                    <a:pt x="83" y="2"/>
                  </a:lnTo>
                  <a:lnTo>
                    <a:pt x="93" y="3"/>
                  </a:lnTo>
                  <a:lnTo>
                    <a:pt x="106" y="4"/>
                  </a:lnTo>
                  <a:lnTo>
                    <a:pt x="119" y="4"/>
                  </a:lnTo>
                  <a:lnTo>
                    <a:pt x="136" y="4"/>
                  </a:lnTo>
                  <a:lnTo>
                    <a:pt x="153" y="4"/>
                  </a:lnTo>
                  <a:lnTo>
                    <a:pt x="170" y="3"/>
                  </a:lnTo>
                  <a:lnTo>
                    <a:pt x="187" y="3"/>
                  </a:lnTo>
                  <a:lnTo>
                    <a:pt x="205" y="2"/>
                  </a:lnTo>
                  <a:lnTo>
                    <a:pt x="222" y="1"/>
                  </a:lnTo>
                  <a:lnTo>
                    <a:pt x="242" y="0"/>
                  </a:lnTo>
                  <a:lnTo>
                    <a:pt x="261" y="0"/>
                  </a:lnTo>
                  <a:lnTo>
                    <a:pt x="281" y="0"/>
                  </a:lnTo>
                  <a:lnTo>
                    <a:pt x="300" y="1"/>
                  </a:lnTo>
                  <a:lnTo>
                    <a:pt x="318" y="2"/>
                  </a:lnTo>
                  <a:lnTo>
                    <a:pt x="334" y="4"/>
                  </a:lnTo>
                  <a:lnTo>
                    <a:pt x="348" y="6"/>
                  </a:lnTo>
                  <a:lnTo>
                    <a:pt x="360" y="5"/>
                  </a:lnTo>
                  <a:lnTo>
                    <a:pt x="375" y="4"/>
                  </a:lnTo>
                  <a:lnTo>
                    <a:pt x="394" y="4"/>
                  </a:lnTo>
                  <a:lnTo>
                    <a:pt x="413" y="3"/>
                  </a:lnTo>
                  <a:lnTo>
                    <a:pt x="435" y="3"/>
                  </a:lnTo>
                  <a:lnTo>
                    <a:pt x="458" y="3"/>
                  </a:lnTo>
                  <a:lnTo>
                    <a:pt x="481" y="3"/>
                  </a:lnTo>
                  <a:lnTo>
                    <a:pt x="506" y="4"/>
                  </a:lnTo>
                  <a:lnTo>
                    <a:pt x="529" y="4"/>
                  </a:lnTo>
                  <a:lnTo>
                    <a:pt x="552" y="4"/>
                  </a:lnTo>
                  <a:lnTo>
                    <a:pt x="574" y="5"/>
                  </a:lnTo>
                  <a:lnTo>
                    <a:pt x="594" y="6"/>
                  </a:lnTo>
                  <a:lnTo>
                    <a:pt x="612" y="6"/>
                  </a:lnTo>
                  <a:lnTo>
                    <a:pt x="628" y="8"/>
                  </a:lnTo>
                  <a:lnTo>
                    <a:pt x="640" y="8"/>
                  </a:lnTo>
                  <a:lnTo>
                    <a:pt x="650" y="9"/>
                  </a:lnTo>
                  <a:lnTo>
                    <a:pt x="667" y="6"/>
                  </a:lnTo>
                  <a:lnTo>
                    <a:pt x="686" y="5"/>
                  </a:lnTo>
                  <a:lnTo>
                    <a:pt x="707" y="4"/>
                  </a:lnTo>
                  <a:lnTo>
                    <a:pt x="731" y="3"/>
                  </a:lnTo>
                  <a:lnTo>
                    <a:pt x="756" y="2"/>
                  </a:lnTo>
                  <a:lnTo>
                    <a:pt x="782" y="1"/>
                  </a:lnTo>
                  <a:lnTo>
                    <a:pt x="809" y="1"/>
                  </a:lnTo>
                  <a:lnTo>
                    <a:pt x="836" y="0"/>
                  </a:lnTo>
                  <a:lnTo>
                    <a:pt x="863" y="0"/>
                  </a:lnTo>
                  <a:lnTo>
                    <a:pt x="889" y="0"/>
                  </a:lnTo>
                  <a:lnTo>
                    <a:pt x="916" y="0"/>
                  </a:lnTo>
                  <a:lnTo>
                    <a:pt x="941" y="0"/>
                  </a:lnTo>
                  <a:lnTo>
                    <a:pt x="964" y="0"/>
                  </a:lnTo>
                  <a:lnTo>
                    <a:pt x="986" y="1"/>
                  </a:lnTo>
                  <a:lnTo>
                    <a:pt x="1006" y="1"/>
                  </a:lnTo>
                  <a:lnTo>
                    <a:pt x="1023" y="2"/>
                  </a:lnTo>
                  <a:lnTo>
                    <a:pt x="1018" y="32"/>
                  </a:lnTo>
                  <a:lnTo>
                    <a:pt x="1014" y="70"/>
                  </a:lnTo>
                  <a:lnTo>
                    <a:pt x="1010" y="109"/>
                  </a:lnTo>
                  <a:lnTo>
                    <a:pt x="1009" y="139"/>
                  </a:lnTo>
                  <a:lnTo>
                    <a:pt x="1011" y="170"/>
                  </a:lnTo>
                  <a:lnTo>
                    <a:pt x="1014" y="208"/>
                  </a:lnTo>
                  <a:lnTo>
                    <a:pt x="1015" y="246"/>
                  </a:lnTo>
                  <a:lnTo>
                    <a:pt x="1013" y="274"/>
                  </a:lnTo>
                  <a:lnTo>
                    <a:pt x="1011" y="297"/>
                  </a:lnTo>
                  <a:lnTo>
                    <a:pt x="1011" y="323"/>
                  </a:lnTo>
                  <a:lnTo>
                    <a:pt x="1013" y="349"/>
                  </a:lnTo>
                  <a:lnTo>
                    <a:pt x="1015" y="365"/>
                  </a:lnTo>
                  <a:lnTo>
                    <a:pt x="1017" y="381"/>
                  </a:lnTo>
                  <a:lnTo>
                    <a:pt x="1021" y="405"/>
                  </a:lnTo>
                  <a:lnTo>
                    <a:pt x="1021" y="432"/>
                  </a:lnTo>
                  <a:lnTo>
                    <a:pt x="1018" y="450"/>
                  </a:lnTo>
                  <a:lnTo>
                    <a:pt x="1014" y="464"/>
                  </a:lnTo>
                  <a:lnTo>
                    <a:pt x="1010" y="480"/>
                  </a:lnTo>
                  <a:lnTo>
                    <a:pt x="1010" y="495"/>
                  </a:lnTo>
                  <a:lnTo>
                    <a:pt x="1013" y="511"/>
                  </a:lnTo>
                  <a:lnTo>
                    <a:pt x="1017" y="528"/>
                  </a:lnTo>
                  <a:lnTo>
                    <a:pt x="1020" y="548"/>
                  </a:lnTo>
                  <a:lnTo>
                    <a:pt x="1020" y="568"/>
                  </a:lnTo>
                  <a:lnTo>
                    <a:pt x="1017" y="585"/>
                  </a:lnTo>
                  <a:lnTo>
                    <a:pt x="1015" y="605"/>
                  </a:lnTo>
                  <a:lnTo>
                    <a:pt x="1013" y="628"/>
                  </a:lnTo>
                  <a:lnTo>
                    <a:pt x="1013" y="651"/>
                  </a:lnTo>
                  <a:lnTo>
                    <a:pt x="1015" y="668"/>
                  </a:lnTo>
                  <a:lnTo>
                    <a:pt x="1017" y="687"/>
                  </a:lnTo>
                  <a:lnTo>
                    <a:pt x="1017" y="713"/>
                  </a:lnTo>
                  <a:lnTo>
                    <a:pt x="1015" y="742"/>
                  </a:lnTo>
                  <a:lnTo>
                    <a:pt x="1011" y="767"/>
                  </a:lnTo>
                  <a:lnTo>
                    <a:pt x="1007" y="803"/>
                  </a:lnTo>
                  <a:lnTo>
                    <a:pt x="1005" y="857"/>
                  </a:lnTo>
                  <a:lnTo>
                    <a:pt x="1005" y="911"/>
                  </a:lnTo>
                  <a:lnTo>
                    <a:pt x="1008" y="949"/>
                  </a:lnTo>
                  <a:lnTo>
                    <a:pt x="996" y="949"/>
                  </a:lnTo>
                  <a:lnTo>
                    <a:pt x="983" y="949"/>
                  </a:lnTo>
                  <a:lnTo>
                    <a:pt x="968" y="949"/>
                  </a:lnTo>
                  <a:lnTo>
                    <a:pt x="953" y="949"/>
                  </a:lnTo>
                  <a:lnTo>
                    <a:pt x="938" y="949"/>
                  </a:lnTo>
                  <a:lnTo>
                    <a:pt x="925" y="949"/>
                  </a:lnTo>
                  <a:lnTo>
                    <a:pt x="913" y="951"/>
                  </a:lnTo>
                  <a:lnTo>
                    <a:pt x="905" y="951"/>
                  </a:lnTo>
                  <a:lnTo>
                    <a:pt x="897" y="951"/>
                  </a:lnTo>
                  <a:lnTo>
                    <a:pt x="887" y="952"/>
                  </a:lnTo>
                  <a:lnTo>
                    <a:pt x="875" y="952"/>
                  </a:lnTo>
                  <a:lnTo>
                    <a:pt x="863" y="952"/>
                  </a:lnTo>
                  <a:lnTo>
                    <a:pt x="850" y="952"/>
                  </a:lnTo>
                  <a:lnTo>
                    <a:pt x="837" y="952"/>
                  </a:lnTo>
                  <a:lnTo>
                    <a:pt x="826" y="951"/>
                  </a:lnTo>
                  <a:lnTo>
                    <a:pt x="816" y="949"/>
                  </a:lnTo>
                  <a:lnTo>
                    <a:pt x="806" y="948"/>
                  </a:lnTo>
                  <a:lnTo>
                    <a:pt x="796" y="947"/>
                  </a:lnTo>
                  <a:lnTo>
                    <a:pt x="786" y="946"/>
                  </a:lnTo>
                  <a:lnTo>
                    <a:pt x="775" y="946"/>
                  </a:lnTo>
                  <a:lnTo>
                    <a:pt x="764" y="947"/>
                  </a:lnTo>
                  <a:lnTo>
                    <a:pt x="751" y="947"/>
                  </a:lnTo>
                  <a:lnTo>
                    <a:pt x="739" y="948"/>
                  </a:lnTo>
                  <a:lnTo>
                    <a:pt x="727" y="949"/>
                  </a:lnTo>
                  <a:lnTo>
                    <a:pt x="719" y="949"/>
                  </a:lnTo>
                  <a:lnTo>
                    <a:pt x="708" y="951"/>
                  </a:lnTo>
                  <a:lnTo>
                    <a:pt x="697" y="951"/>
                  </a:lnTo>
                  <a:lnTo>
                    <a:pt x="682" y="952"/>
                  </a:lnTo>
                  <a:lnTo>
                    <a:pt x="666" y="952"/>
                  </a:lnTo>
                  <a:lnTo>
                    <a:pt x="650" y="952"/>
                  </a:lnTo>
                  <a:lnTo>
                    <a:pt x="631" y="953"/>
                  </a:lnTo>
                  <a:lnTo>
                    <a:pt x="614" y="953"/>
                  </a:lnTo>
                  <a:lnTo>
                    <a:pt x="595" y="952"/>
                  </a:lnTo>
                  <a:lnTo>
                    <a:pt x="577" y="952"/>
                  </a:lnTo>
                  <a:lnTo>
                    <a:pt x="561" y="952"/>
                  </a:lnTo>
                  <a:lnTo>
                    <a:pt x="545" y="951"/>
                  </a:lnTo>
                  <a:lnTo>
                    <a:pt x="530" y="949"/>
                  </a:lnTo>
                  <a:lnTo>
                    <a:pt x="518" y="947"/>
                  </a:lnTo>
                  <a:lnTo>
                    <a:pt x="508" y="945"/>
                  </a:lnTo>
                  <a:lnTo>
                    <a:pt x="500" y="943"/>
                  </a:lnTo>
                  <a:lnTo>
                    <a:pt x="481" y="945"/>
                  </a:lnTo>
                  <a:lnTo>
                    <a:pt x="464" y="946"/>
                  </a:lnTo>
                  <a:lnTo>
                    <a:pt x="446" y="947"/>
                  </a:lnTo>
                  <a:lnTo>
                    <a:pt x="428" y="948"/>
                  </a:lnTo>
                  <a:lnTo>
                    <a:pt x="412" y="948"/>
                  </a:lnTo>
                  <a:lnTo>
                    <a:pt x="396" y="949"/>
                  </a:lnTo>
                  <a:lnTo>
                    <a:pt x="380" y="949"/>
                  </a:lnTo>
                  <a:lnTo>
                    <a:pt x="365" y="949"/>
                  </a:lnTo>
                  <a:lnTo>
                    <a:pt x="351" y="949"/>
                  </a:lnTo>
                  <a:lnTo>
                    <a:pt x="338" y="949"/>
                  </a:lnTo>
                  <a:lnTo>
                    <a:pt x="326" y="949"/>
                  </a:lnTo>
                  <a:lnTo>
                    <a:pt x="315" y="948"/>
                  </a:lnTo>
                  <a:lnTo>
                    <a:pt x="305" y="948"/>
                  </a:lnTo>
                  <a:lnTo>
                    <a:pt x="297" y="947"/>
                  </a:lnTo>
                  <a:lnTo>
                    <a:pt x="290" y="947"/>
                  </a:lnTo>
                  <a:lnTo>
                    <a:pt x="284" y="946"/>
                  </a:lnTo>
                  <a:lnTo>
                    <a:pt x="270" y="947"/>
                  </a:lnTo>
                  <a:lnTo>
                    <a:pt x="254" y="948"/>
                  </a:lnTo>
                  <a:lnTo>
                    <a:pt x="235" y="948"/>
                  </a:lnTo>
                  <a:lnTo>
                    <a:pt x="214" y="949"/>
                  </a:lnTo>
                  <a:lnTo>
                    <a:pt x="192" y="949"/>
                  </a:lnTo>
                  <a:lnTo>
                    <a:pt x="170" y="949"/>
                  </a:lnTo>
                  <a:lnTo>
                    <a:pt x="147" y="949"/>
                  </a:lnTo>
                  <a:lnTo>
                    <a:pt x="124" y="949"/>
                  </a:lnTo>
                  <a:lnTo>
                    <a:pt x="102" y="948"/>
                  </a:lnTo>
                  <a:lnTo>
                    <a:pt x="80" y="947"/>
                  </a:lnTo>
                  <a:lnTo>
                    <a:pt x="61" y="946"/>
                  </a:lnTo>
                  <a:lnTo>
                    <a:pt x="43" y="945"/>
                  </a:lnTo>
                  <a:lnTo>
                    <a:pt x="28" y="943"/>
                  </a:lnTo>
                  <a:lnTo>
                    <a:pt x="17" y="941"/>
                  </a:lnTo>
                  <a:lnTo>
                    <a:pt x="9" y="938"/>
                  </a:lnTo>
                  <a:lnTo>
                    <a:pt x="4" y="936"/>
                  </a:lnTo>
                  <a:lnTo>
                    <a:pt x="8" y="906"/>
                  </a:lnTo>
                  <a:lnTo>
                    <a:pt x="10" y="870"/>
                  </a:lnTo>
                  <a:lnTo>
                    <a:pt x="10" y="835"/>
                  </a:lnTo>
                  <a:lnTo>
                    <a:pt x="8" y="812"/>
                  </a:lnTo>
                  <a:lnTo>
                    <a:pt x="7" y="787"/>
                  </a:lnTo>
                  <a:lnTo>
                    <a:pt x="7" y="750"/>
                  </a:lnTo>
                  <a:lnTo>
                    <a:pt x="8" y="714"/>
                  </a:lnTo>
                  <a:lnTo>
                    <a:pt x="11" y="690"/>
                  </a:lnTo>
                  <a:lnTo>
                    <a:pt x="15" y="669"/>
                  </a:lnTo>
                  <a:lnTo>
                    <a:pt x="15" y="637"/>
                  </a:lnTo>
                  <a:lnTo>
                    <a:pt x="13" y="604"/>
                  </a:lnTo>
                  <a:lnTo>
                    <a:pt x="11" y="578"/>
                  </a:lnTo>
                  <a:lnTo>
                    <a:pt x="9" y="556"/>
                  </a:lnTo>
                  <a:lnTo>
                    <a:pt x="7" y="530"/>
                  </a:lnTo>
                  <a:lnTo>
                    <a:pt x="5" y="503"/>
                  </a:lnTo>
                  <a:lnTo>
                    <a:pt x="8" y="480"/>
                  </a:lnTo>
                  <a:lnTo>
                    <a:pt x="9" y="455"/>
                  </a:lnTo>
                  <a:lnTo>
                    <a:pt x="8" y="424"/>
                  </a:lnTo>
                  <a:lnTo>
                    <a:pt x="7" y="394"/>
                  </a:lnTo>
                  <a:lnTo>
                    <a:pt x="8" y="375"/>
                  </a:lnTo>
                  <a:lnTo>
                    <a:pt x="11" y="362"/>
                  </a:lnTo>
                  <a:lnTo>
                    <a:pt x="13" y="344"/>
                  </a:lnTo>
                  <a:lnTo>
                    <a:pt x="15" y="328"/>
                  </a:lnTo>
                  <a:lnTo>
                    <a:pt x="13" y="318"/>
                  </a:lnTo>
                  <a:lnTo>
                    <a:pt x="10" y="298"/>
                  </a:lnTo>
                  <a:lnTo>
                    <a:pt x="5" y="265"/>
                  </a:lnTo>
                  <a:lnTo>
                    <a:pt x="2" y="229"/>
                  </a:lnTo>
                  <a:lnTo>
                    <a:pt x="2" y="205"/>
                  </a:lnTo>
                  <a:lnTo>
                    <a:pt x="5" y="184"/>
                  </a:lnTo>
                  <a:lnTo>
                    <a:pt x="8" y="157"/>
                  </a:lnTo>
                  <a:lnTo>
                    <a:pt x="8" y="131"/>
                  </a:lnTo>
                  <a:lnTo>
                    <a:pt x="7" y="110"/>
                  </a:lnTo>
                  <a:lnTo>
                    <a:pt x="3" y="88"/>
                  </a:lnTo>
                  <a:lnTo>
                    <a:pt x="1" y="57"/>
                  </a:lnTo>
                  <a:lnTo>
                    <a:pt x="0" y="27"/>
                  </a:lnTo>
                  <a:lnTo>
                    <a:pt x="4" y="5"/>
                  </a:lnTo>
                  <a:close/>
                </a:path>
              </a:pathLst>
            </a:custGeom>
            <a:solidFill>
              <a:srgbClr val="0000FF"/>
            </a:solidFill>
            <a:ln w="9525">
              <a:noFill/>
              <a:round/>
              <a:headEnd/>
              <a:tailEnd/>
            </a:ln>
          </p:spPr>
          <p:txBody>
            <a:bodyPr vert="horz" wrap="square" lIns="91440" tIns="45720" rIns="91440" bIns="45720" numCol="1" anchor="t" anchorCtr="0" compatLnSpc="1">
              <a:prstTxWarp prst="textNoShape">
                <a:avLst/>
              </a:prstTxWarp>
            </a:bodyPr>
            <a:lstStyle/>
            <a:p>
              <a:endParaRPr lang="en-US">
                <a:ln>
                  <a:solidFill>
                    <a:srgbClr val="C00000"/>
                  </a:solidFill>
                </a:ln>
              </a:endParaRPr>
            </a:p>
          </p:txBody>
        </p:sp>
        <p:sp>
          <p:nvSpPr>
            <p:cNvPr id="87070" name="Freeform 30"/>
            <p:cNvSpPr>
              <a:spLocks/>
            </p:cNvSpPr>
            <p:nvPr/>
          </p:nvSpPr>
          <p:spPr bwMode="auto">
            <a:xfrm>
              <a:off x="4142" y="1345"/>
              <a:ext cx="86" cy="8"/>
            </a:xfrm>
            <a:custGeom>
              <a:avLst/>
              <a:gdLst/>
              <a:ahLst/>
              <a:cxnLst>
                <a:cxn ang="0">
                  <a:pos x="0" y="12"/>
                </a:cxn>
                <a:cxn ang="0">
                  <a:pos x="4" y="11"/>
                </a:cxn>
                <a:cxn ang="0">
                  <a:pos x="10" y="9"/>
                </a:cxn>
                <a:cxn ang="0">
                  <a:pos x="18" y="7"/>
                </a:cxn>
                <a:cxn ang="0">
                  <a:pos x="26" y="6"/>
                </a:cxn>
                <a:cxn ang="0">
                  <a:pos x="34" y="4"/>
                </a:cxn>
                <a:cxn ang="0">
                  <a:pos x="41" y="1"/>
                </a:cxn>
                <a:cxn ang="0">
                  <a:pos x="47" y="0"/>
                </a:cxn>
                <a:cxn ang="0">
                  <a:pos x="49" y="0"/>
                </a:cxn>
                <a:cxn ang="0">
                  <a:pos x="51" y="0"/>
                </a:cxn>
                <a:cxn ang="0">
                  <a:pos x="57" y="1"/>
                </a:cxn>
                <a:cxn ang="0">
                  <a:pos x="65" y="1"/>
                </a:cxn>
                <a:cxn ang="0">
                  <a:pos x="74" y="2"/>
                </a:cxn>
                <a:cxn ang="0">
                  <a:pos x="84" y="4"/>
                </a:cxn>
                <a:cxn ang="0">
                  <a:pos x="92" y="4"/>
                </a:cxn>
                <a:cxn ang="0">
                  <a:pos x="99" y="5"/>
                </a:cxn>
                <a:cxn ang="0">
                  <a:pos x="103" y="5"/>
                </a:cxn>
                <a:cxn ang="0">
                  <a:pos x="108" y="5"/>
                </a:cxn>
                <a:cxn ang="0">
                  <a:pos x="116" y="4"/>
                </a:cxn>
                <a:cxn ang="0">
                  <a:pos x="126" y="2"/>
                </a:cxn>
                <a:cxn ang="0">
                  <a:pos x="138" y="2"/>
                </a:cxn>
                <a:cxn ang="0">
                  <a:pos x="148" y="1"/>
                </a:cxn>
                <a:cxn ang="0">
                  <a:pos x="159" y="0"/>
                </a:cxn>
                <a:cxn ang="0">
                  <a:pos x="167" y="0"/>
                </a:cxn>
                <a:cxn ang="0">
                  <a:pos x="171" y="0"/>
                </a:cxn>
                <a:cxn ang="0">
                  <a:pos x="170" y="4"/>
                </a:cxn>
                <a:cxn ang="0">
                  <a:pos x="169" y="8"/>
                </a:cxn>
                <a:cxn ang="0">
                  <a:pos x="165" y="13"/>
                </a:cxn>
                <a:cxn ang="0">
                  <a:pos x="163" y="15"/>
                </a:cxn>
                <a:cxn ang="0">
                  <a:pos x="150" y="14"/>
                </a:cxn>
                <a:cxn ang="0">
                  <a:pos x="137" y="14"/>
                </a:cxn>
                <a:cxn ang="0">
                  <a:pos x="122" y="14"/>
                </a:cxn>
                <a:cxn ang="0">
                  <a:pos x="106" y="13"/>
                </a:cxn>
                <a:cxn ang="0">
                  <a:pos x="91" y="13"/>
                </a:cxn>
                <a:cxn ang="0">
                  <a:pos x="77" y="13"/>
                </a:cxn>
                <a:cxn ang="0">
                  <a:pos x="65" y="14"/>
                </a:cxn>
                <a:cxn ang="0">
                  <a:pos x="56" y="14"/>
                </a:cxn>
                <a:cxn ang="0">
                  <a:pos x="49" y="14"/>
                </a:cxn>
                <a:cxn ang="0">
                  <a:pos x="41" y="15"/>
                </a:cxn>
                <a:cxn ang="0">
                  <a:pos x="33" y="15"/>
                </a:cxn>
                <a:cxn ang="0">
                  <a:pos x="24" y="15"/>
                </a:cxn>
                <a:cxn ang="0">
                  <a:pos x="17" y="16"/>
                </a:cxn>
                <a:cxn ang="0">
                  <a:pos x="10" y="16"/>
                </a:cxn>
                <a:cxn ang="0">
                  <a:pos x="5" y="16"/>
                </a:cxn>
                <a:cxn ang="0">
                  <a:pos x="2" y="16"/>
                </a:cxn>
                <a:cxn ang="0">
                  <a:pos x="0" y="12"/>
                </a:cxn>
              </a:cxnLst>
              <a:rect l="0" t="0" r="r" b="b"/>
              <a:pathLst>
                <a:path w="171" h="16">
                  <a:moveTo>
                    <a:pt x="0" y="12"/>
                  </a:moveTo>
                  <a:lnTo>
                    <a:pt x="4" y="11"/>
                  </a:lnTo>
                  <a:lnTo>
                    <a:pt x="10" y="9"/>
                  </a:lnTo>
                  <a:lnTo>
                    <a:pt x="18" y="7"/>
                  </a:lnTo>
                  <a:lnTo>
                    <a:pt x="26" y="6"/>
                  </a:lnTo>
                  <a:lnTo>
                    <a:pt x="34" y="4"/>
                  </a:lnTo>
                  <a:lnTo>
                    <a:pt x="41" y="1"/>
                  </a:lnTo>
                  <a:lnTo>
                    <a:pt x="47" y="0"/>
                  </a:lnTo>
                  <a:lnTo>
                    <a:pt x="49" y="0"/>
                  </a:lnTo>
                  <a:lnTo>
                    <a:pt x="51" y="0"/>
                  </a:lnTo>
                  <a:lnTo>
                    <a:pt x="57" y="1"/>
                  </a:lnTo>
                  <a:lnTo>
                    <a:pt x="65" y="1"/>
                  </a:lnTo>
                  <a:lnTo>
                    <a:pt x="74" y="2"/>
                  </a:lnTo>
                  <a:lnTo>
                    <a:pt x="84" y="4"/>
                  </a:lnTo>
                  <a:lnTo>
                    <a:pt x="92" y="4"/>
                  </a:lnTo>
                  <a:lnTo>
                    <a:pt x="99" y="5"/>
                  </a:lnTo>
                  <a:lnTo>
                    <a:pt x="103" y="5"/>
                  </a:lnTo>
                  <a:lnTo>
                    <a:pt x="108" y="5"/>
                  </a:lnTo>
                  <a:lnTo>
                    <a:pt x="116" y="4"/>
                  </a:lnTo>
                  <a:lnTo>
                    <a:pt x="126" y="2"/>
                  </a:lnTo>
                  <a:lnTo>
                    <a:pt x="138" y="2"/>
                  </a:lnTo>
                  <a:lnTo>
                    <a:pt x="148" y="1"/>
                  </a:lnTo>
                  <a:lnTo>
                    <a:pt x="159" y="0"/>
                  </a:lnTo>
                  <a:lnTo>
                    <a:pt x="167" y="0"/>
                  </a:lnTo>
                  <a:lnTo>
                    <a:pt x="171" y="0"/>
                  </a:lnTo>
                  <a:lnTo>
                    <a:pt x="170" y="4"/>
                  </a:lnTo>
                  <a:lnTo>
                    <a:pt x="169" y="8"/>
                  </a:lnTo>
                  <a:lnTo>
                    <a:pt x="165" y="13"/>
                  </a:lnTo>
                  <a:lnTo>
                    <a:pt x="163" y="15"/>
                  </a:lnTo>
                  <a:lnTo>
                    <a:pt x="150" y="14"/>
                  </a:lnTo>
                  <a:lnTo>
                    <a:pt x="137" y="14"/>
                  </a:lnTo>
                  <a:lnTo>
                    <a:pt x="122" y="14"/>
                  </a:lnTo>
                  <a:lnTo>
                    <a:pt x="106" y="13"/>
                  </a:lnTo>
                  <a:lnTo>
                    <a:pt x="91" y="13"/>
                  </a:lnTo>
                  <a:lnTo>
                    <a:pt x="77" y="13"/>
                  </a:lnTo>
                  <a:lnTo>
                    <a:pt x="65" y="14"/>
                  </a:lnTo>
                  <a:lnTo>
                    <a:pt x="56" y="14"/>
                  </a:lnTo>
                  <a:lnTo>
                    <a:pt x="49" y="14"/>
                  </a:lnTo>
                  <a:lnTo>
                    <a:pt x="41" y="15"/>
                  </a:lnTo>
                  <a:lnTo>
                    <a:pt x="33" y="15"/>
                  </a:lnTo>
                  <a:lnTo>
                    <a:pt x="24" y="15"/>
                  </a:lnTo>
                  <a:lnTo>
                    <a:pt x="17" y="16"/>
                  </a:lnTo>
                  <a:lnTo>
                    <a:pt x="10" y="16"/>
                  </a:lnTo>
                  <a:lnTo>
                    <a:pt x="5" y="16"/>
                  </a:lnTo>
                  <a:lnTo>
                    <a:pt x="2" y="16"/>
                  </a:lnTo>
                  <a:lnTo>
                    <a:pt x="0" y="12"/>
                  </a:lnTo>
                  <a:close/>
                </a:path>
              </a:pathLst>
            </a:custGeom>
            <a:solidFill>
              <a:srgbClr val="0000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071" name="Freeform 31"/>
            <p:cNvSpPr>
              <a:spLocks/>
            </p:cNvSpPr>
            <p:nvPr/>
          </p:nvSpPr>
          <p:spPr bwMode="auto">
            <a:xfrm>
              <a:off x="4330" y="1371"/>
              <a:ext cx="13" cy="68"/>
            </a:xfrm>
            <a:custGeom>
              <a:avLst/>
              <a:gdLst/>
              <a:ahLst/>
              <a:cxnLst>
                <a:cxn ang="0">
                  <a:pos x="4" y="0"/>
                </a:cxn>
                <a:cxn ang="0">
                  <a:pos x="9" y="7"/>
                </a:cxn>
                <a:cxn ang="0">
                  <a:pos x="17" y="18"/>
                </a:cxn>
                <a:cxn ang="0">
                  <a:pos x="26" y="29"/>
                </a:cxn>
                <a:cxn ang="0">
                  <a:pos x="28" y="36"/>
                </a:cxn>
                <a:cxn ang="0">
                  <a:pos x="24" y="48"/>
                </a:cxn>
                <a:cxn ang="0">
                  <a:pos x="17" y="74"/>
                </a:cxn>
                <a:cxn ang="0">
                  <a:pos x="12" y="99"/>
                </a:cxn>
                <a:cxn ang="0">
                  <a:pos x="8" y="112"/>
                </a:cxn>
                <a:cxn ang="0">
                  <a:pos x="9" y="118"/>
                </a:cxn>
                <a:cxn ang="0">
                  <a:pos x="11" y="126"/>
                </a:cxn>
                <a:cxn ang="0">
                  <a:pos x="12" y="133"/>
                </a:cxn>
                <a:cxn ang="0">
                  <a:pos x="13" y="137"/>
                </a:cxn>
                <a:cxn ang="0">
                  <a:pos x="0" y="135"/>
                </a:cxn>
                <a:cxn ang="0">
                  <a:pos x="0" y="120"/>
                </a:cxn>
                <a:cxn ang="0">
                  <a:pos x="0" y="101"/>
                </a:cxn>
                <a:cxn ang="0">
                  <a:pos x="0" y="84"/>
                </a:cxn>
                <a:cxn ang="0">
                  <a:pos x="0" y="72"/>
                </a:cxn>
                <a:cxn ang="0">
                  <a:pos x="0" y="57"/>
                </a:cxn>
                <a:cxn ang="0">
                  <a:pos x="0" y="33"/>
                </a:cxn>
                <a:cxn ang="0">
                  <a:pos x="1" y="12"/>
                </a:cxn>
                <a:cxn ang="0">
                  <a:pos x="4" y="0"/>
                </a:cxn>
              </a:cxnLst>
              <a:rect l="0" t="0" r="r" b="b"/>
              <a:pathLst>
                <a:path w="28" h="137">
                  <a:moveTo>
                    <a:pt x="4" y="0"/>
                  </a:moveTo>
                  <a:lnTo>
                    <a:pt x="9" y="7"/>
                  </a:lnTo>
                  <a:lnTo>
                    <a:pt x="17" y="18"/>
                  </a:lnTo>
                  <a:lnTo>
                    <a:pt x="26" y="29"/>
                  </a:lnTo>
                  <a:lnTo>
                    <a:pt x="28" y="36"/>
                  </a:lnTo>
                  <a:lnTo>
                    <a:pt x="24" y="48"/>
                  </a:lnTo>
                  <a:lnTo>
                    <a:pt x="17" y="74"/>
                  </a:lnTo>
                  <a:lnTo>
                    <a:pt x="12" y="99"/>
                  </a:lnTo>
                  <a:lnTo>
                    <a:pt x="8" y="112"/>
                  </a:lnTo>
                  <a:lnTo>
                    <a:pt x="9" y="118"/>
                  </a:lnTo>
                  <a:lnTo>
                    <a:pt x="11" y="126"/>
                  </a:lnTo>
                  <a:lnTo>
                    <a:pt x="12" y="133"/>
                  </a:lnTo>
                  <a:lnTo>
                    <a:pt x="13" y="137"/>
                  </a:lnTo>
                  <a:lnTo>
                    <a:pt x="0" y="135"/>
                  </a:lnTo>
                  <a:lnTo>
                    <a:pt x="0" y="120"/>
                  </a:lnTo>
                  <a:lnTo>
                    <a:pt x="0" y="101"/>
                  </a:lnTo>
                  <a:lnTo>
                    <a:pt x="0" y="84"/>
                  </a:lnTo>
                  <a:lnTo>
                    <a:pt x="0" y="72"/>
                  </a:lnTo>
                  <a:lnTo>
                    <a:pt x="0" y="57"/>
                  </a:lnTo>
                  <a:lnTo>
                    <a:pt x="0" y="33"/>
                  </a:lnTo>
                  <a:lnTo>
                    <a:pt x="1" y="12"/>
                  </a:lnTo>
                  <a:lnTo>
                    <a:pt x="4" y="0"/>
                  </a:lnTo>
                  <a:close/>
                </a:path>
              </a:pathLst>
            </a:custGeom>
            <a:solidFill>
              <a:srgbClr val="0000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072" name="Freeform 32"/>
            <p:cNvSpPr>
              <a:spLocks/>
            </p:cNvSpPr>
            <p:nvPr/>
          </p:nvSpPr>
          <p:spPr bwMode="auto">
            <a:xfrm>
              <a:off x="4326" y="1448"/>
              <a:ext cx="9" cy="26"/>
            </a:xfrm>
            <a:custGeom>
              <a:avLst/>
              <a:gdLst/>
              <a:ahLst/>
              <a:cxnLst>
                <a:cxn ang="0">
                  <a:pos x="1" y="0"/>
                </a:cxn>
                <a:cxn ang="0">
                  <a:pos x="6" y="12"/>
                </a:cxn>
                <a:cxn ang="0">
                  <a:pos x="12" y="27"/>
                </a:cxn>
                <a:cxn ang="0">
                  <a:pos x="16" y="41"/>
                </a:cxn>
                <a:cxn ang="0">
                  <a:pos x="18" y="49"/>
                </a:cxn>
                <a:cxn ang="0">
                  <a:pos x="15" y="50"/>
                </a:cxn>
                <a:cxn ang="0">
                  <a:pos x="11" y="51"/>
                </a:cxn>
                <a:cxn ang="0">
                  <a:pos x="5" y="53"/>
                </a:cxn>
                <a:cxn ang="0">
                  <a:pos x="3" y="53"/>
                </a:cxn>
                <a:cxn ang="0">
                  <a:pos x="1" y="46"/>
                </a:cxn>
                <a:cxn ang="0">
                  <a:pos x="0" y="31"/>
                </a:cxn>
                <a:cxn ang="0">
                  <a:pos x="0" y="13"/>
                </a:cxn>
                <a:cxn ang="0">
                  <a:pos x="1" y="0"/>
                </a:cxn>
              </a:cxnLst>
              <a:rect l="0" t="0" r="r" b="b"/>
              <a:pathLst>
                <a:path w="18" h="53">
                  <a:moveTo>
                    <a:pt x="1" y="0"/>
                  </a:moveTo>
                  <a:lnTo>
                    <a:pt x="6" y="12"/>
                  </a:lnTo>
                  <a:lnTo>
                    <a:pt x="12" y="27"/>
                  </a:lnTo>
                  <a:lnTo>
                    <a:pt x="16" y="41"/>
                  </a:lnTo>
                  <a:lnTo>
                    <a:pt x="18" y="49"/>
                  </a:lnTo>
                  <a:lnTo>
                    <a:pt x="15" y="50"/>
                  </a:lnTo>
                  <a:lnTo>
                    <a:pt x="11" y="51"/>
                  </a:lnTo>
                  <a:lnTo>
                    <a:pt x="5" y="53"/>
                  </a:lnTo>
                  <a:lnTo>
                    <a:pt x="3" y="53"/>
                  </a:lnTo>
                  <a:lnTo>
                    <a:pt x="1" y="46"/>
                  </a:lnTo>
                  <a:lnTo>
                    <a:pt x="0" y="31"/>
                  </a:lnTo>
                  <a:lnTo>
                    <a:pt x="0" y="13"/>
                  </a:lnTo>
                  <a:lnTo>
                    <a:pt x="1" y="0"/>
                  </a:lnTo>
                  <a:close/>
                </a:path>
              </a:pathLst>
            </a:custGeom>
            <a:solidFill>
              <a:srgbClr val="0000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073" name="Freeform 33"/>
            <p:cNvSpPr>
              <a:spLocks/>
            </p:cNvSpPr>
            <p:nvPr/>
          </p:nvSpPr>
          <p:spPr bwMode="auto">
            <a:xfrm>
              <a:off x="4326" y="1752"/>
              <a:ext cx="18" cy="75"/>
            </a:xfrm>
            <a:custGeom>
              <a:avLst/>
              <a:gdLst/>
              <a:ahLst/>
              <a:cxnLst>
                <a:cxn ang="0">
                  <a:pos x="8" y="0"/>
                </a:cxn>
                <a:cxn ang="0">
                  <a:pos x="12" y="7"/>
                </a:cxn>
                <a:cxn ang="0">
                  <a:pos x="16" y="21"/>
                </a:cxn>
                <a:cxn ang="0">
                  <a:pos x="19" y="37"/>
                </a:cxn>
                <a:cxn ang="0">
                  <a:pos x="17" y="52"/>
                </a:cxn>
                <a:cxn ang="0">
                  <a:pos x="23" y="70"/>
                </a:cxn>
                <a:cxn ang="0">
                  <a:pos x="29" y="91"/>
                </a:cxn>
                <a:cxn ang="0">
                  <a:pos x="35" y="108"/>
                </a:cxn>
                <a:cxn ang="0">
                  <a:pos x="37" y="119"/>
                </a:cxn>
                <a:cxn ang="0">
                  <a:pos x="28" y="129"/>
                </a:cxn>
                <a:cxn ang="0">
                  <a:pos x="17" y="140"/>
                </a:cxn>
                <a:cxn ang="0">
                  <a:pos x="9" y="148"/>
                </a:cxn>
                <a:cxn ang="0">
                  <a:pos x="4" y="151"/>
                </a:cxn>
                <a:cxn ang="0">
                  <a:pos x="1" y="149"/>
                </a:cxn>
                <a:cxn ang="0">
                  <a:pos x="0" y="143"/>
                </a:cxn>
                <a:cxn ang="0">
                  <a:pos x="0" y="137"/>
                </a:cxn>
                <a:cxn ang="0">
                  <a:pos x="1" y="134"/>
                </a:cxn>
                <a:cxn ang="0">
                  <a:pos x="5" y="130"/>
                </a:cxn>
                <a:cxn ang="0">
                  <a:pos x="9" y="125"/>
                </a:cxn>
                <a:cxn ang="0">
                  <a:pos x="13" y="118"/>
                </a:cxn>
                <a:cxn ang="0">
                  <a:pos x="13" y="112"/>
                </a:cxn>
                <a:cxn ang="0">
                  <a:pos x="10" y="103"/>
                </a:cxn>
                <a:cxn ang="0">
                  <a:pos x="7" y="89"/>
                </a:cxn>
                <a:cxn ang="0">
                  <a:pos x="4" y="74"/>
                </a:cxn>
                <a:cxn ang="0">
                  <a:pos x="2" y="62"/>
                </a:cxn>
                <a:cxn ang="0">
                  <a:pos x="4" y="49"/>
                </a:cxn>
                <a:cxn ang="0">
                  <a:pos x="4" y="29"/>
                </a:cxn>
                <a:cxn ang="0">
                  <a:pos x="6" y="9"/>
                </a:cxn>
                <a:cxn ang="0">
                  <a:pos x="8" y="0"/>
                </a:cxn>
              </a:cxnLst>
              <a:rect l="0" t="0" r="r" b="b"/>
              <a:pathLst>
                <a:path w="37" h="151">
                  <a:moveTo>
                    <a:pt x="8" y="0"/>
                  </a:moveTo>
                  <a:lnTo>
                    <a:pt x="12" y="7"/>
                  </a:lnTo>
                  <a:lnTo>
                    <a:pt x="16" y="21"/>
                  </a:lnTo>
                  <a:lnTo>
                    <a:pt x="19" y="37"/>
                  </a:lnTo>
                  <a:lnTo>
                    <a:pt x="17" y="52"/>
                  </a:lnTo>
                  <a:lnTo>
                    <a:pt x="23" y="70"/>
                  </a:lnTo>
                  <a:lnTo>
                    <a:pt x="29" y="91"/>
                  </a:lnTo>
                  <a:lnTo>
                    <a:pt x="35" y="108"/>
                  </a:lnTo>
                  <a:lnTo>
                    <a:pt x="37" y="119"/>
                  </a:lnTo>
                  <a:lnTo>
                    <a:pt x="28" y="129"/>
                  </a:lnTo>
                  <a:lnTo>
                    <a:pt x="17" y="140"/>
                  </a:lnTo>
                  <a:lnTo>
                    <a:pt x="9" y="148"/>
                  </a:lnTo>
                  <a:lnTo>
                    <a:pt x="4" y="151"/>
                  </a:lnTo>
                  <a:lnTo>
                    <a:pt x="1" y="149"/>
                  </a:lnTo>
                  <a:lnTo>
                    <a:pt x="0" y="143"/>
                  </a:lnTo>
                  <a:lnTo>
                    <a:pt x="0" y="137"/>
                  </a:lnTo>
                  <a:lnTo>
                    <a:pt x="1" y="134"/>
                  </a:lnTo>
                  <a:lnTo>
                    <a:pt x="5" y="130"/>
                  </a:lnTo>
                  <a:lnTo>
                    <a:pt x="9" y="125"/>
                  </a:lnTo>
                  <a:lnTo>
                    <a:pt x="13" y="118"/>
                  </a:lnTo>
                  <a:lnTo>
                    <a:pt x="13" y="112"/>
                  </a:lnTo>
                  <a:lnTo>
                    <a:pt x="10" y="103"/>
                  </a:lnTo>
                  <a:lnTo>
                    <a:pt x="7" y="89"/>
                  </a:lnTo>
                  <a:lnTo>
                    <a:pt x="4" y="74"/>
                  </a:lnTo>
                  <a:lnTo>
                    <a:pt x="2" y="62"/>
                  </a:lnTo>
                  <a:lnTo>
                    <a:pt x="4" y="49"/>
                  </a:lnTo>
                  <a:lnTo>
                    <a:pt x="4" y="29"/>
                  </a:lnTo>
                  <a:lnTo>
                    <a:pt x="6" y="9"/>
                  </a:lnTo>
                  <a:lnTo>
                    <a:pt x="8" y="0"/>
                  </a:lnTo>
                  <a:close/>
                </a:path>
              </a:pathLst>
            </a:custGeom>
            <a:solidFill>
              <a:srgbClr val="0000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074" name="Freeform 34"/>
            <p:cNvSpPr>
              <a:spLocks/>
            </p:cNvSpPr>
            <p:nvPr/>
          </p:nvSpPr>
          <p:spPr bwMode="auto">
            <a:xfrm>
              <a:off x="3820" y="1838"/>
              <a:ext cx="91" cy="15"/>
            </a:xfrm>
            <a:custGeom>
              <a:avLst/>
              <a:gdLst/>
              <a:ahLst/>
              <a:cxnLst>
                <a:cxn ang="0">
                  <a:pos x="174" y="16"/>
                </a:cxn>
                <a:cxn ang="0">
                  <a:pos x="164" y="16"/>
                </a:cxn>
                <a:cxn ang="0">
                  <a:pos x="146" y="17"/>
                </a:cxn>
                <a:cxn ang="0">
                  <a:pos x="121" y="20"/>
                </a:cxn>
                <a:cxn ang="0">
                  <a:pos x="94" y="21"/>
                </a:cxn>
                <a:cxn ang="0">
                  <a:pos x="67" y="23"/>
                </a:cxn>
                <a:cxn ang="0">
                  <a:pos x="43" y="25"/>
                </a:cxn>
                <a:cxn ang="0">
                  <a:pos x="24" y="28"/>
                </a:cxn>
                <a:cxn ang="0">
                  <a:pos x="12" y="30"/>
                </a:cxn>
                <a:cxn ang="0">
                  <a:pos x="5" y="25"/>
                </a:cxn>
                <a:cxn ang="0">
                  <a:pos x="2" y="20"/>
                </a:cxn>
                <a:cxn ang="0">
                  <a:pos x="0" y="12"/>
                </a:cxn>
                <a:cxn ang="0">
                  <a:pos x="6" y="0"/>
                </a:cxn>
                <a:cxn ang="0">
                  <a:pos x="10" y="2"/>
                </a:cxn>
                <a:cxn ang="0">
                  <a:pos x="13" y="3"/>
                </a:cxn>
                <a:cxn ang="0">
                  <a:pos x="18" y="6"/>
                </a:cxn>
                <a:cxn ang="0">
                  <a:pos x="22" y="6"/>
                </a:cxn>
                <a:cxn ang="0">
                  <a:pos x="27" y="7"/>
                </a:cxn>
                <a:cxn ang="0">
                  <a:pos x="32" y="7"/>
                </a:cxn>
                <a:cxn ang="0">
                  <a:pos x="37" y="7"/>
                </a:cxn>
                <a:cxn ang="0">
                  <a:pos x="42" y="7"/>
                </a:cxn>
                <a:cxn ang="0">
                  <a:pos x="49" y="7"/>
                </a:cxn>
                <a:cxn ang="0">
                  <a:pos x="58" y="7"/>
                </a:cxn>
                <a:cxn ang="0">
                  <a:pos x="70" y="8"/>
                </a:cxn>
                <a:cxn ang="0">
                  <a:pos x="82" y="8"/>
                </a:cxn>
                <a:cxn ang="0">
                  <a:pos x="95" y="9"/>
                </a:cxn>
                <a:cxn ang="0">
                  <a:pos x="106" y="10"/>
                </a:cxn>
                <a:cxn ang="0">
                  <a:pos x="117" y="10"/>
                </a:cxn>
                <a:cxn ang="0">
                  <a:pos x="124" y="10"/>
                </a:cxn>
                <a:cxn ang="0">
                  <a:pos x="130" y="10"/>
                </a:cxn>
                <a:cxn ang="0">
                  <a:pos x="138" y="10"/>
                </a:cxn>
                <a:cxn ang="0">
                  <a:pos x="147" y="10"/>
                </a:cxn>
                <a:cxn ang="0">
                  <a:pos x="157" y="9"/>
                </a:cxn>
                <a:cxn ang="0">
                  <a:pos x="165" y="9"/>
                </a:cxn>
                <a:cxn ang="0">
                  <a:pos x="173" y="9"/>
                </a:cxn>
                <a:cxn ang="0">
                  <a:pos x="179" y="9"/>
                </a:cxn>
                <a:cxn ang="0">
                  <a:pos x="183" y="9"/>
                </a:cxn>
                <a:cxn ang="0">
                  <a:pos x="174" y="16"/>
                </a:cxn>
              </a:cxnLst>
              <a:rect l="0" t="0" r="r" b="b"/>
              <a:pathLst>
                <a:path w="183" h="30">
                  <a:moveTo>
                    <a:pt x="174" y="16"/>
                  </a:moveTo>
                  <a:lnTo>
                    <a:pt x="164" y="16"/>
                  </a:lnTo>
                  <a:lnTo>
                    <a:pt x="146" y="17"/>
                  </a:lnTo>
                  <a:lnTo>
                    <a:pt x="121" y="20"/>
                  </a:lnTo>
                  <a:lnTo>
                    <a:pt x="94" y="21"/>
                  </a:lnTo>
                  <a:lnTo>
                    <a:pt x="67" y="23"/>
                  </a:lnTo>
                  <a:lnTo>
                    <a:pt x="43" y="25"/>
                  </a:lnTo>
                  <a:lnTo>
                    <a:pt x="24" y="28"/>
                  </a:lnTo>
                  <a:lnTo>
                    <a:pt x="12" y="30"/>
                  </a:lnTo>
                  <a:lnTo>
                    <a:pt x="5" y="25"/>
                  </a:lnTo>
                  <a:lnTo>
                    <a:pt x="2" y="20"/>
                  </a:lnTo>
                  <a:lnTo>
                    <a:pt x="0" y="12"/>
                  </a:lnTo>
                  <a:lnTo>
                    <a:pt x="6" y="0"/>
                  </a:lnTo>
                  <a:lnTo>
                    <a:pt x="10" y="2"/>
                  </a:lnTo>
                  <a:lnTo>
                    <a:pt x="13" y="3"/>
                  </a:lnTo>
                  <a:lnTo>
                    <a:pt x="18" y="6"/>
                  </a:lnTo>
                  <a:lnTo>
                    <a:pt x="22" y="6"/>
                  </a:lnTo>
                  <a:lnTo>
                    <a:pt x="27" y="7"/>
                  </a:lnTo>
                  <a:lnTo>
                    <a:pt x="32" y="7"/>
                  </a:lnTo>
                  <a:lnTo>
                    <a:pt x="37" y="7"/>
                  </a:lnTo>
                  <a:lnTo>
                    <a:pt x="42" y="7"/>
                  </a:lnTo>
                  <a:lnTo>
                    <a:pt x="49" y="7"/>
                  </a:lnTo>
                  <a:lnTo>
                    <a:pt x="58" y="7"/>
                  </a:lnTo>
                  <a:lnTo>
                    <a:pt x="70" y="8"/>
                  </a:lnTo>
                  <a:lnTo>
                    <a:pt x="82" y="8"/>
                  </a:lnTo>
                  <a:lnTo>
                    <a:pt x="95" y="9"/>
                  </a:lnTo>
                  <a:lnTo>
                    <a:pt x="106" y="10"/>
                  </a:lnTo>
                  <a:lnTo>
                    <a:pt x="117" y="10"/>
                  </a:lnTo>
                  <a:lnTo>
                    <a:pt x="124" y="10"/>
                  </a:lnTo>
                  <a:lnTo>
                    <a:pt x="130" y="10"/>
                  </a:lnTo>
                  <a:lnTo>
                    <a:pt x="138" y="10"/>
                  </a:lnTo>
                  <a:lnTo>
                    <a:pt x="147" y="10"/>
                  </a:lnTo>
                  <a:lnTo>
                    <a:pt x="157" y="9"/>
                  </a:lnTo>
                  <a:lnTo>
                    <a:pt x="165" y="9"/>
                  </a:lnTo>
                  <a:lnTo>
                    <a:pt x="173" y="9"/>
                  </a:lnTo>
                  <a:lnTo>
                    <a:pt x="179" y="9"/>
                  </a:lnTo>
                  <a:lnTo>
                    <a:pt x="183" y="9"/>
                  </a:lnTo>
                  <a:lnTo>
                    <a:pt x="174" y="16"/>
                  </a:lnTo>
                  <a:close/>
                </a:path>
              </a:pathLst>
            </a:custGeom>
            <a:solidFill>
              <a:srgbClr val="0000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075" name="Freeform 35"/>
            <p:cNvSpPr>
              <a:spLocks/>
            </p:cNvSpPr>
            <p:nvPr/>
          </p:nvSpPr>
          <p:spPr bwMode="auto">
            <a:xfrm>
              <a:off x="3792" y="1567"/>
              <a:ext cx="16" cy="89"/>
            </a:xfrm>
            <a:custGeom>
              <a:avLst/>
              <a:gdLst/>
              <a:ahLst/>
              <a:cxnLst>
                <a:cxn ang="0">
                  <a:pos x="30" y="0"/>
                </a:cxn>
                <a:cxn ang="0">
                  <a:pos x="32" y="2"/>
                </a:cxn>
                <a:cxn ang="0">
                  <a:pos x="31" y="8"/>
                </a:cxn>
                <a:cxn ang="0">
                  <a:pos x="29" y="15"/>
                </a:cxn>
                <a:cxn ang="0">
                  <a:pos x="27" y="23"/>
                </a:cxn>
                <a:cxn ang="0">
                  <a:pos x="25" y="31"/>
                </a:cxn>
                <a:cxn ang="0">
                  <a:pos x="27" y="40"/>
                </a:cxn>
                <a:cxn ang="0">
                  <a:pos x="28" y="48"/>
                </a:cxn>
                <a:cxn ang="0">
                  <a:pos x="29" y="55"/>
                </a:cxn>
                <a:cxn ang="0">
                  <a:pos x="29" y="61"/>
                </a:cxn>
                <a:cxn ang="0">
                  <a:pos x="29" y="67"/>
                </a:cxn>
                <a:cxn ang="0">
                  <a:pos x="27" y="74"/>
                </a:cxn>
                <a:cxn ang="0">
                  <a:pos x="22" y="80"/>
                </a:cxn>
                <a:cxn ang="0">
                  <a:pos x="18" y="85"/>
                </a:cxn>
                <a:cxn ang="0">
                  <a:pos x="18" y="91"/>
                </a:cxn>
                <a:cxn ang="0">
                  <a:pos x="21" y="97"/>
                </a:cxn>
                <a:cxn ang="0">
                  <a:pos x="22" y="104"/>
                </a:cxn>
                <a:cxn ang="0">
                  <a:pos x="24" y="116"/>
                </a:cxn>
                <a:cxn ang="0">
                  <a:pos x="25" y="136"/>
                </a:cxn>
                <a:cxn ang="0">
                  <a:pos x="25" y="159"/>
                </a:cxn>
                <a:cxn ang="0">
                  <a:pos x="22" y="180"/>
                </a:cxn>
                <a:cxn ang="0">
                  <a:pos x="17" y="179"/>
                </a:cxn>
                <a:cxn ang="0">
                  <a:pos x="14" y="153"/>
                </a:cxn>
                <a:cxn ang="0">
                  <a:pos x="9" y="119"/>
                </a:cxn>
                <a:cxn ang="0">
                  <a:pos x="3" y="84"/>
                </a:cxn>
                <a:cxn ang="0">
                  <a:pos x="0" y="61"/>
                </a:cxn>
                <a:cxn ang="0">
                  <a:pos x="7" y="44"/>
                </a:cxn>
                <a:cxn ang="0">
                  <a:pos x="14" y="23"/>
                </a:cxn>
                <a:cxn ang="0">
                  <a:pos x="22" y="7"/>
                </a:cxn>
                <a:cxn ang="0">
                  <a:pos x="30" y="0"/>
                </a:cxn>
              </a:cxnLst>
              <a:rect l="0" t="0" r="r" b="b"/>
              <a:pathLst>
                <a:path w="32" h="180">
                  <a:moveTo>
                    <a:pt x="30" y="0"/>
                  </a:moveTo>
                  <a:lnTo>
                    <a:pt x="32" y="2"/>
                  </a:lnTo>
                  <a:lnTo>
                    <a:pt x="31" y="8"/>
                  </a:lnTo>
                  <a:lnTo>
                    <a:pt x="29" y="15"/>
                  </a:lnTo>
                  <a:lnTo>
                    <a:pt x="27" y="23"/>
                  </a:lnTo>
                  <a:lnTo>
                    <a:pt x="25" y="31"/>
                  </a:lnTo>
                  <a:lnTo>
                    <a:pt x="27" y="40"/>
                  </a:lnTo>
                  <a:lnTo>
                    <a:pt x="28" y="48"/>
                  </a:lnTo>
                  <a:lnTo>
                    <a:pt x="29" y="55"/>
                  </a:lnTo>
                  <a:lnTo>
                    <a:pt x="29" y="61"/>
                  </a:lnTo>
                  <a:lnTo>
                    <a:pt x="29" y="67"/>
                  </a:lnTo>
                  <a:lnTo>
                    <a:pt x="27" y="74"/>
                  </a:lnTo>
                  <a:lnTo>
                    <a:pt x="22" y="80"/>
                  </a:lnTo>
                  <a:lnTo>
                    <a:pt x="18" y="85"/>
                  </a:lnTo>
                  <a:lnTo>
                    <a:pt x="18" y="91"/>
                  </a:lnTo>
                  <a:lnTo>
                    <a:pt x="21" y="97"/>
                  </a:lnTo>
                  <a:lnTo>
                    <a:pt x="22" y="104"/>
                  </a:lnTo>
                  <a:lnTo>
                    <a:pt x="24" y="116"/>
                  </a:lnTo>
                  <a:lnTo>
                    <a:pt x="25" y="136"/>
                  </a:lnTo>
                  <a:lnTo>
                    <a:pt x="25" y="159"/>
                  </a:lnTo>
                  <a:lnTo>
                    <a:pt x="22" y="180"/>
                  </a:lnTo>
                  <a:lnTo>
                    <a:pt x="17" y="179"/>
                  </a:lnTo>
                  <a:lnTo>
                    <a:pt x="14" y="153"/>
                  </a:lnTo>
                  <a:lnTo>
                    <a:pt x="9" y="119"/>
                  </a:lnTo>
                  <a:lnTo>
                    <a:pt x="3" y="84"/>
                  </a:lnTo>
                  <a:lnTo>
                    <a:pt x="0" y="61"/>
                  </a:lnTo>
                  <a:lnTo>
                    <a:pt x="7" y="44"/>
                  </a:lnTo>
                  <a:lnTo>
                    <a:pt x="14" y="23"/>
                  </a:lnTo>
                  <a:lnTo>
                    <a:pt x="22" y="7"/>
                  </a:lnTo>
                  <a:lnTo>
                    <a:pt x="30" y="0"/>
                  </a:lnTo>
                  <a:close/>
                </a:path>
              </a:pathLst>
            </a:custGeom>
            <a:solidFill>
              <a:srgbClr val="0000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076" name="Freeform 36"/>
            <p:cNvSpPr>
              <a:spLocks/>
            </p:cNvSpPr>
            <p:nvPr/>
          </p:nvSpPr>
          <p:spPr bwMode="auto">
            <a:xfrm>
              <a:off x="3839" y="1375"/>
              <a:ext cx="458" cy="442"/>
            </a:xfrm>
            <a:custGeom>
              <a:avLst/>
              <a:gdLst/>
              <a:ahLst/>
              <a:cxnLst>
                <a:cxn ang="0">
                  <a:pos x="190" y="20"/>
                </a:cxn>
                <a:cxn ang="0">
                  <a:pos x="252" y="16"/>
                </a:cxn>
                <a:cxn ang="0">
                  <a:pos x="339" y="60"/>
                </a:cxn>
                <a:cxn ang="0">
                  <a:pos x="411" y="45"/>
                </a:cxn>
                <a:cxn ang="0">
                  <a:pos x="486" y="43"/>
                </a:cxn>
                <a:cxn ang="0">
                  <a:pos x="566" y="10"/>
                </a:cxn>
                <a:cxn ang="0">
                  <a:pos x="653" y="5"/>
                </a:cxn>
                <a:cxn ang="0">
                  <a:pos x="737" y="50"/>
                </a:cxn>
                <a:cxn ang="0">
                  <a:pos x="807" y="39"/>
                </a:cxn>
                <a:cxn ang="0">
                  <a:pos x="827" y="49"/>
                </a:cxn>
                <a:cxn ang="0">
                  <a:pos x="884" y="60"/>
                </a:cxn>
                <a:cxn ang="0">
                  <a:pos x="849" y="85"/>
                </a:cxn>
                <a:cxn ang="0">
                  <a:pos x="861" y="129"/>
                </a:cxn>
                <a:cxn ang="0">
                  <a:pos x="835" y="159"/>
                </a:cxn>
                <a:cxn ang="0">
                  <a:pos x="893" y="206"/>
                </a:cxn>
                <a:cxn ang="0">
                  <a:pos x="904" y="238"/>
                </a:cxn>
                <a:cxn ang="0">
                  <a:pos x="889" y="277"/>
                </a:cxn>
                <a:cxn ang="0">
                  <a:pos x="861" y="308"/>
                </a:cxn>
                <a:cxn ang="0">
                  <a:pos x="820" y="356"/>
                </a:cxn>
                <a:cxn ang="0">
                  <a:pos x="880" y="386"/>
                </a:cxn>
                <a:cxn ang="0">
                  <a:pos x="839" y="428"/>
                </a:cxn>
                <a:cxn ang="0">
                  <a:pos x="903" y="470"/>
                </a:cxn>
                <a:cxn ang="0">
                  <a:pos x="893" y="517"/>
                </a:cxn>
                <a:cxn ang="0">
                  <a:pos x="852" y="567"/>
                </a:cxn>
                <a:cxn ang="0">
                  <a:pos x="857" y="612"/>
                </a:cxn>
                <a:cxn ang="0">
                  <a:pos x="857" y="651"/>
                </a:cxn>
                <a:cxn ang="0">
                  <a:pos x="852" y="691"/>
                </a:cxn>
                <a:cxn ang="0">
                  <a:pos x="874" y="732"/>
                </a:cxn>
                <a:cxn ang="0">
                  <a:pos x="898" y="776"/>
                </a:cxn>
                <a:cxn ang="0">
                  <a:pos x="906" y="827"/>
                </a:cxn>
                <a:cxn ang="0">
                  <a:pos x="832" y="837"/>
                </a:cxn>
                <a:cxn ang="0">
                  <a:pos x="804" y="835"/>
                </a:cxn>
                <a:cxn ang="0">
                  <a:pos x="710" y="856"/>
                </a:cxn>
                <a:cxn ang="0">
                  <a:pos x="633" y="818"/>
                </a:cxn>
                <a:cxn ang="0">
                  <a:pos x="530" y="873"/>
                </a:cxn>
                <a:cxn ang="0">
                  <a:pos x="465" y="835"/>
                </a:cxn>
                <a:cxn ang="0">
                  <a:pos x="385" y="827"/>
                </a:cxn>
                <a:cxn ang="0">
                  <a:pos x="298" y="871"/>
                </a:cxn>
                <a:cxn ang="0">
                  <a:pos x="197" y="868"/>
                </a:cxn>
                <a:cxn ang="0">
                  <a:pos x="126" y="837"/>
                </a:cxn>
                <a:cxn ang="0">
                  <a:pos x="91" y="831"/>
                </a:cxn>
                <a:cxn ang="0">
                  <a:pos x="63" y="807"/>
                </a:cxn>
                <a:cxn ang="0">
                  <a:pos x="40" y="773"/>
                </a:cxn>
                <a:cxn ang="0">
                  <a:pos x="53" y="737"/>
                </a:cxn>
                <a:cxn ang="0">
                  <a:pos x="33" y="701"/>
                </a:cxn>
                <a:cxn ang="0">
                  <a:pos x="22" y="665"/>
                </a:cxn>
                <a:cxn ang="0">
                  <a:pos x="56" y="622"/>
                </a:cxn>
                <a:cxn ang="0">
                  <a:pos x="68" y="570"/>
                </a:cxn>
                <a:cxn ang="0">
                  <a:pos x="95" y="525"/>
                </a:cxn>
                <a:cxn ang="0">
                  <a:pos x="71" y="477"/>
                </a:cxn>
                <a:cxn ang="0">
                  <a:pos x="66" y="434"/>
                </a:cxn>
                <a:cxn ang="0">
                  <a:pos x="29" y="383"/>
                </a:cxn>
                <a:cxn ang="0">
                  <a:pos x="18" y="349"/>
                </a:cxn>
                <a:cxn ang="0">
                  <a:pos x="31" y="308"/>
                </a:cxn>
                <a:cxn ang="0">
                  <a:pos x="33" y="274"/>
                </a:cxn>
                <a:cxn ang="0">
                  <a:pos x="74" y="233"/>
                </a:cxn>
                <a:cxn ang="0">
                  <a:pos x="64" y="190"/>
                </a:cxn>
                <a:cxn ang="0">
                  <a:pos x="88" y="137"/>
                </a:cxn>
                <a:cxn ang="0">
                  <a:pos x="60" y="88"/>
                </a:cxn>
                <a:cxn ang="0">
                  <a:pos x="28" y="27"/>
                </a:cxn>
                <a:cxn ang="0">
                  <a:pos x="103" y="40"/>
                </a:cxn>
              </a:cxnLst>
              <a:rect l="0" t="0" r="r" b="b"/>
              <a:pathLst>
                <a:path w="918" h="884">
                  <a:moveTo>
                    <a:pt x="128" y="16"/>
                  </a:moveTo>
                  <a:lnTo>
                    <a:pt x="135" y="23"/>
                  </a:lnTo>
                  <a:lnTo>
                    <a:pt x="141" y="38"/>
                  </a:lnTo>
                  <a:lnTo>
                    <a:pt x="144" y="52"/>
                  </a:lnTo>
                  <a:lnTo>
                    <a:pt x="147" y="59"/>
                  </a:lnTo>
                  <a:lnTo>
                    <a:pt x="149" y="57"/>
                  </a:lnTo>
                  <a:lnTo>
                    <a:pt x="152" y="52"/>
                  </a:lnTo>
                  <a:lnTo>
                    <a:pt x="157" y="46"/>
                  </a:lnTo>
                  <a:lnTo>
                    <a:pt x="162" y="38"/>
                  </a:lnTo>
                  <a:lnTo>
                    <a:pt x="167" y="30"/>
                  </a:lnTo>
                  <a:lnTo>
                    <a:pt x="173" y="24"/>
                  </a:lnTo>
                  <a:lnTo>
                    <a:pt x="179" y="20"/>
                  </a:lnTo>
                  <a:lnTo>
                    <a:pt x="185" y="17"/>
                  </a:lnTo>
                  <a:lnTo>
                    <a:pt x="190" y="20"/>
                  </a:lnTo>
                  <a:lnTo>
                    <a:pt x="195" y="25"/>
                  </a:lnTo>
                  <a:lnTo>
                    <a:pt x="201" y="35"/>
                  </a:lnTo>
                  <a:lnTo>
                    <a:pt x="205" y="44"/>
                  </a:lnTo>
                  <a:lnTo>
                    <a:pt x="210" y="54"/>
                  </a:lnTo>
                  <a:lnTo>
                    <a:pt x="214" y="64"/>
                  </a:lnTo>
                  <a:lnTo>
                    <a:pt x="217" y="69"/>
                  </a:lnTo>
                  <a:lnTo>
                    <a:pt x="219" y="72"/>
                  </a:lnTo>
                  <a:lnTo>
                    <a:pt x="222" y="69"/>
                  </a:lnTo>
                  <a:lnTo>
                    <a:pt x="225" y="62"/>
                  </a:lnTo>
                  <a:lnTo>
                    <a:pt x="230" y="53"/>
                  </a:lnTo>
                  <a:lnTo>
                    <a:pt x="234" y="43"/>
                  </a:lnTo>
                  <a:lnTo>
                    <a:pt x="240" y="32"/>
                  </a:lnTo>
                  <a:lnTo>
                    <a:pt x="246" y="23"/>
                  </a:lnTo>
                  <a:lnTo>
                    <a:pt x="252" y="16"/>
                  </a:lnTo>
                  <a:lnTo>
                    <a:pt x="258" y="14"/>
                  </a:lnTo>
                  <a:lnTo>
                    <a:pt x="269" y="19"/>
                  </a:lnTo>
                  <a:lnTo>
                    <a:pt x="273" y="29"/>
                  </a:lnTo>
                  <a:lnTo>
                    <a:pt x="275" y="39"/>
                  </a:lnTo>
                  <a:lnTo>
                    <a:pt x="278" y="44"/>
                  </a:lnTo>
                  <a:lnTo>
                    <a:pt x="283" y="39"/>
                  </a:lnTo>
                  <a:lnTo>
                    <a:pt x="290" y="29"/>
                  </a:lnTo>
                  <a:lnTo>
                    <a:pt x="299" y="19"/>
                  </a:lnTo>
                  <a:lnTo>
                    <a:pt x="310" y="14"/>
                  </a:lnTo>
                  <a:lnTo>
                    <a:pt x="320" y="21"/>
                  </a:lnTo>
                  <a:lnTo>
                    <a:pt x="325" y="37"/>
                  </a:lnTo>
                  <a:lnTo>
                    <a:pt x="330" y="54"/>
                  </a:lnTo>
                  <a:lnTo>
                    <a:pt x="336" y="61"/>
                  </a:lnTo>
                  <a:lnTo>
                    <a:pt x="339" y="60"/>
                  </a:lnTo>
                  <a:lnTo>
                    <a:pt x="343" y="55"/>
                  </a:lnTo>
                  <a:lnTo>
                    <a:pt x="346" y="50"/>
                  </a:lnTo>
                  <a:lnTo>
                    <a:pt x="350" y="43"/>
                  </a:lnTo>
                  <a:lnTo>
                    <a:pt x="354" y="36"/>
                  </a:lnTo>
                  <a:lnTo>
                    <a:pt x="359" y="30"/>
                  </a:lnTo>
                  <a:lnTo>
                    <a:pt x="363" y="25"/>
                  </a:lnTo>
                  <a:lnTo>
                    <a:pt x="370" y="24"/>
                  </a:lnTo>
                  <a:lnTo>
                    <a:pt x="381" y="30"/>
                  </a:lnTo>
                  <a:lnTo>
                    <a:pt x="388" y="44"/>
                  </a:lnTo>
                  <a:lnTo>
                    <a:pt x="393" y="59"/>
                  </a:lnTo>
                  <a:lnTo>
                    <a:pt x="399" y="65"/>
                  </a:lnTo>
                  <a:lnTo>
                    <a:pt x="403" y="62"/>
                  </a:lnTo>
                  <a:lnTo>
                    <a:pt x="406" y="55"/>
                  </a:lnTo>
                  <a:lnTo>
                    <a:pt x="411" y="45"/>
                  </a:lnTo>
                  <a:lnTo>
                    <a:pt x="415" y="34"/>
                  </a:lnTo>
                  <a:lnTo>
                    <a:pt x="421" y="23"/>
                  </a:lnTo>
                  <a:lnTo>
                    <a:pt x="427" y="13"/>
                  </a:lnTo>
                  <a:lnTo>
                    <a:pt x="434" y="6"/>
                  </a:lnTo>
                  <a:lnTo>
                    <a:pt x="441" y="4"/>
                  </a:lnTo>
                  <a:lnTo>
                    <a:pt x="449" y="6"/>
                  </a:lnTo>
                  <a:lnTo>
                    <a:pt x="456" y="10"/>
                  </a:lnTo>
                  <a:lnTo>
                    <a:pt x="461" y="17"/>
                  </a:lnTo>
                  <a:lnTo>
                    <a:pt x="467" y="25"/>
                  </a:lnTo>
                  <a:lnTo>
                    <a:pt x="472" y="35"/>
                  </a:lnTo>
                  <a:lnTo>
                    <a:pt x="476" y="42"/>
                  </a:lnTo>
                  <a:lnTo>
                    <a:pt x="479" y="46"/>
                  </a:lnTo>
                  <a:lnTo>
                    <a:pt x="481" y="49"/>
                  </a:lnTo>
                  <a:lnTo>
                    <a:pt x="486" y="43"/>
                  </a:lnTo>
                  <a:lnTo>
                    <a:pt x="492" y="31"/>
                  </a:lnTo>
                  <a:lnTo>
                    <a:pt x="502" y="21"/>
                  </a:lnTo>
                  <a:lnTo>
                    <a:pt x="512" y="15"/>
                  </a:lnTo>
                  <a:lnTo>
                    <a:pt x="525" y="22"/>
                  </a:lnTo>
                  <a:lnTo>
                    <a:pt x="530" y="38"/>
                  </a:lnTo>
                  <a:lnTo>
                    <a:pt x="533" y="54"/>
                  </a:lnTo>
                  <a:lnTo>
                    <a:pt x="535" y="62"/>
                  </a:lnTo>
                  <a:lnTo>
                    <a:pt x="537" y="60"/>
                  </a:lnTo>
                  <a:lnTo>
                    <a:pt x="541" y="54"/>
                  </a:lnTo>
                  <a:lnTo>
                    <a:pt x="544" y="45"/>
                  </a:lnTo>
                  <a:lnTo>
                    <a:pt x="550" y="35"/>
                  </a:lnTo>
                  <a:lnTo>
                    <a:pt x="555" y="25"/>
                  </a:lnTo>
                  <a:lnTo>
                    <a:pt x="560" y="16"/>
                  </a:lnTo>
                  <a:lnTo>
                    <a:pt x="566" y="10"/>
                  </a:lnTo>
                  <a:lnTo>
                    <a:pt x="571" y="8"/>
                  </a:lnTo>
                  <a:lnTo>
                    <a:pt x="581" y="16"/>
                  </a:lnTo>
                  <a:lnTo>
                    <a:pt x="592" y="35"/>
                  </a:lnTo>
                  <a:lnTo>
                    <a:pt x="598" y="53"/>
                  </a:lnTo>
                  <a:lnTo>
                    <a:pt x="604" y="61"/>
                  </a:lnTo>
                  <a:lnTo>
                    <a:pt x="607" y="59"/>
                  </a:lnTo>
                  <a:lnTo>
                    <a:pt x="611" y="53"/>
                  </a:lnTo>
                  <a:lnTo>
                    <a:pt x="616" y="44"/>
                  </a:lnTo>
                  <a:lnTo>
                    <a:pt x="621" y="34"/>
                  </a:lnTo>
                  <a:lnTo>
                    <a:pt x="628" y="23"/>
                  </a:lnTo>
                  <a:lnTo>
                    <a:pt x="634" y="14"/>
                  </a:lnTo>
                  <a:lnTo>
                    <a:pt x="641" y="7"/>
                  </a:lnTo>
                  <a:lnTo>
                    <a:pt x="647" y="4"/>
                  </a:lnTo>
                  <a:lnTo>
                    <a:pt x="653" y="5"/>
                  </a:lnTo>
                  <a:lnTo>
                    <a:pt x="658" y="9"/>
                  </a:lnTo>
                  <a:lnTo>
                    <a:pt x="663" y="17"/>
                  </a:lnTo>
                  <a:lnTo>
                    <a:pt x="669" y="25"/>
                  </a:lnTo>
                  <a:lnTo>
                    <a:pt x="672" y="35"/>
                  </a:lnTo>
                  <a:lnTo>
                    <a:pt x="677" y="43"/>
                  </a:lnTo>
                  <a:lnTo>
                    <a:pt x="680" y="49"/>
                  </a:lnTo>
                  <a:lnTo>
                    <a:pt x="683" y="51"/>
                  </a:lnTo>
                  <a:lnTo>
                    <a:pt x="689" y="44"/>
                  </a:lnTo>
                  <a:lnTo>
                    <a:pt x="699" y="29"/>
                  </a:lnTo>
                  <a:lnTo>
                    <a:pt x="707" y="15"/>
                  </a:lnTo>
                  <a:lnTo>
                    <a:pt x="714" y="8"/>
                  </a:lnTo>
                  <a:lnTo>
                    <a:pt x="721" y="16"/>
                  </a:lnTo>
                  <a:lnTo>
                    <a:pt x="729" y="32"/>
                  </a:lnTo>
                  <a:lnTo>
                    <a:pt x="737" y="50"/>
                  </a:lnTo>
                  <a:lnTo>
                    <a:pt x="742" y="58"/>
                  </a:lnTo>
                  <a:lnTo>
                    <a:pt x="745" y="55"/>
                  </a:lnTo>
                  <a:lnTo>
                    <a:pt x="748" y="50"/>
                  </a:lnTo>
                  <a:lnTo>
                    <a:pt x="752" y="42"/>
                  </a:lnTo>
                  <a:lnTo>
                    <a:pt x="756" y="32"/>
                  </a:lnTo>
                  <a:lnTo>
                    <a:pt x="761" y="22"/>
                  </a:lnTo>
                  <a:lnTo>
                    <a:pt x="766" y="14"/>
                  </a:lnTo>
                  <a:lnTo>
                    <a:pt x="771" y="7"/>
                  </a:lnTo>
                  <a:lnTo>
                    <a:pt x="777" y="4"/>
                  </a:lnTo>
                  <a:lnTo>
                    <a:pt x="791" y="8"/>
                  </a:lnTo>
                  <a:lnTo>
                    <a:pt x="799" y="21"/>
                  </a:lnTo>
                  <a:lnTo>
                    <a:pt x="802" y="35"/>
                  </a:lnTo>
                  <a:lnTo>
                    <a:pt x="805" y="42"/>
                  </a:lnTo>
                  <a:lnTo>
                    <a:pt x="807" y="39"/>
                  </a:lnTo>
                  <a:lnTo>
                    <a:pt x="810" y="34"/>
                  </a:lnTo>
                  <a:lnTo>
                    <a:pt x="817" y="27"/>
                  </a:lnTo>
                  <a:lnTo>
                    <a:pt x="824" y="17"/>
                  </a:lnTo>
                  <a:lnTo>
                    <a:pt x="832" y="9"/>
                  </a:lnTo>
                  <a:lnTo>
                    <a:pt x="842" y="4"/>
                  </a:lnTo>
                  <a:lnTo>
                    <a:pt x="852" y="0"/>
                  </a:lnTo>
                  <a:lnTo>
                    <a:pt x="861" y="1"/>
                  </a:lnTo>
                  <a:lnTo>
                    <a:pt x="865" y="5"/>
                  </a:lnTo>
                  <a:lnTo>
                    <a:pt x="862" y="12"/>
                  </a:lnTo>
                  <a:lnTo>
                    <a:pt x="857" y="19"/>
                  </a:lnTo>
                  <a:lnTo>
                    <a:pt x="847" y="28"/>
                  </a:lnTo>
                  <a:lnTo>
                    <a:pt x="839" y="36"/>
                  </a:lnTo>
                  <a:lnTo>
                    <a:pt x="831" y="43"/>
                  </a:lnTo>
                  <a:lnTo>
                    <a:pt x="827" y="49"/>
                  </a:lnTo>
                  <a:lnTo>
                    <a:pt x="827" y="51"/>
                  </a:lnTo>
                  <a:lnTo>
                    <a:pt x="832" y="51"/>
                  </a:lnTo>
                  <a:lnTo>
                    <a:pt x="840" y="47"/>
                  </a:lnTo>
                  <a:lnTo>
                    <a:pt x="852" y="43"/>
                  </a:lnTo>
                  <a:lnTo>
                    <a:pt x="865" y="37"/>
                  </a:lnTo>
                  <a:lnTo>
                    <a:pt x="877" y="32"/>
                  </a:lnTo>
                  <a:lnTo>
                    <a:pt x="890" y="28"/>
                  </a:lnTo>
                  <a:lnTo>
                    <a:pt x="899" y="27"/>
                  </a:lnTo>
                  <a:lnTo>
                    <a:pt x="906" y="29"/>
                  </a:lnTo>
                  <a:lnTo>
                    <a:pt x="908" y="34"/>
                  </a:lnTo>
                  <a:lnTo>
                    <a:pt x="906" y="39"/>
                  </a:lnTo>
                  <a:lnTo>
                    <a:pt x="900" y="46"/>
                  </a:lnTo>
                  <a:lnTo>
                    <a:pt x="892" y="53"/>
                  </a:lnTo>
                  <a:lnTo>
                    <a:pt x="884" y="60"/>
                  </a:lnTo>
                  <a:lnTo>
                    <a:pt x="875" y="65"/>
                  </a:lnTo>
                  <a:lnTo>
                    <a:pt x="868" y="69"/>
                  </a:lnTo>
                  <a:lnTo>
                    <a:pt x="863" y="70"/>
                  </a:lnTo>
                  <a:lnTo>
                    <a:pt x="859" y="70"/>
                  </a:lnTo>
                  <a:lnTo>
                    <a:pt x="854" y="72"/>
                  </a:lnTo>
                  <a:lnTo>
                    <a:pt x="847" y="73"/>
                  </a:lnTo>
                  <a:lnTo>
                    <a:pt x="840" y="73"/>
                  </a:lnTo>
                  <a:lnTo>
                    <a:pt x="834" y="74"/>
                  </a:lnTo>
                  <a:lnTo>
                    <a:pt x="828" y="75"/>
                  </a:lnTo>
                  <a:lnTo>
                    <a:pt x="824" y="77"/>
                  </a:lnTo>
                  <a:lnTo>
                    <a:pt x="823" y="78"/>
                  </a:lnTo>
                  <a:lnTo>
                    <a:pt x="827" y="81"/>
                  </a:lnTo>
                  <a:lnTo>
                    <a:pt x="836" y="83"/>
                  </a:lnTo>
                  <a:lnTo>
                    <a:pt x="849" y="85"/>
                  </a:lnTo>
                  <a:lnTo>
                    <a:pt x="863" y="89"/>
                  </a:lnTo>
                  <a:lnTo>
                    <a:pt x="877" y="93"/>
                  </a:lnTo>
                  <a:lnTo>
                    <a:pt x="891" y="98"/>
                  </a:lnTo>
                  <a:lnTo>
                    <a:pt x="900" y="104"/>
                  </a:lnTo>
                  <a:lnTo>
                    <a:pt x="904" y="112"/>
                  </a:lnTo>
                  <a:lnTo>
                    <a:pt x="903" y="119"/>
                  </a:lnTo>
                  <a:lnTo>
                    <a:pt x="897" y="122"/>
                  </a:lnTo>
                  <a:lnTo>
                    <a:pt x="890" y="125"/>
                  </a:lnTo>
                  <a:lnTo>
                    <a:pt x="882" y="126"/>
                  </a:lnTo>
                  <a:lnTo>
                    <a:pt x="874" y="126"/>
                  </a:lnTo>
                  <a:lnTo>
                    <a:pt x="866" y="126"/>
                  </a:lnTo>
                  <a:lnTo>
                    <a:pt x="861" y="127"/>
                  </a:lnTo>
                  <a:lnTo>
                    <a:pt x="859" y="128"/>
                  </a:lnTo>
                  <a:lnTo>
                    <a:pt x="861" y="129"/>
                  </a:lnTo>
                  <a:lnTo>
                    <a:pt x="865" y="130"/>
                  </a:lnTo>
                  <a:lnTo>
                    <a:pt x="872" y="133"/>
                  </a:lnTo>
                  <a:lnTo>
                    <a:pt x="880" y="134"/>
                  </a:lnTo>
                  <a:lnTo>
                    <a:pt x="887" y="136"/>
                  </a:lnTo>
                  <a:lnTo>
                    <a:pt x="893" y="138"/>
                  </a:lnTo>
                  <a:lnTo>
                    <a:pt x="897" y="142"/>
                  </a:lnTo>
                  <a:lnTo>
                    <a:pt x="899" y="147"/>
                  </a:lnTo>
                  <a:lnTo>
                    <a:pt x="896" y="151"/>
                  </a:lnTo>
                  <a:lnTo>
                    <a:pt x="889" y="153"/>
                  </a:lnTo>
                  <a:lnTo>
                    <a:pt x="877" y="156"/>
                  </a:lnTo>
                  <a:lnTo>
                    <a:pt x="866" y="157"/>
                  </a:lnTo>
                  <a:lnTo>
                    <a:pt x="853" y="158"/>
                  </a:lnTo>
                  <a:lnTo>
                    <a:pt x="842" y="158"/>
                  </a:lnTo>
                  <a:lnTo>
                    <a:pt x="835" y="159"/>
                  </a:lnTo>
                  <a:lnTo>
                    <a:pt x="831" y="160"/>
                  </a:lnTo>
                  <a:lnTo>
                    <a:pt x="835" y="163"/>
                  </a:lnTo>
                  <a:lnTo>
                    <a:pt x="844" y="165"/>
                  </a:lnTo>
                  <a:lnTo>
                    <a:pt x="857" y="168"/>
                  </a:lnTo>
                  <a:lnTo>
                    <a:pt x="870" y="172"/>
                  </a:lnTo>
                  <a:lnTo>
                    <a:pt x="885" y="175"/>
                  </a:lnTo>
                  <a:lnTo>
                    <a:pt x="899" y="180"/>
                  </a:lnTo>
                  <a:lnTo>
                    <a:pt x="908" y="183"/>
                  </a:lnTo>
                  <a:lnTo>
                    <a:pt x="913" y="188"/>
                  </a:lnTo>
                  <a:lnTo>
                    <a:pt x="914" y="196"/>
                  </a:lnTo>
                  <a:lnTo>
                    <a:pt x="913" y="201"/>
                  </a:lnTo>
                  <a:lnTo>
                    <a:pt x="908" y="203"/>
                  </a:lnTo>
                  <a:lnTo>
                    <a:pt x="900" y="205"/>
                  </a:lnTo>
                  <a:lnTo>
                    <a:pt x="893" y="206"/>
                  </a:lnTo>
                  <a:lnTo>
                    <a:pt x="883" y="206"/>
                  </a:lnTo>
                  <a:lnTo>
                    <a:pt x="872" y="208"/>
                  </a:lnTo>
                  <a:lnTo>
                    <a:pt x="860" y="209"/>
                  </a:lnTo>
                  <a:lnTo>
                    <a:pt x="847" y="209"/>
                  </a:lnTo>
                  <a:lnTo>
                    <a:pt x="838" y="210"/>
                  </a:lnTo>
                  <a:lnTo>
                    <a:pt x="831" y="211"/>
                  </a:lnTo>
                  <a:lnTo>
                    <a:pt x="829" y="212"/>
                  </a:lnTo>
                  <a:lnTo>
                    <a:pt x="832" y="213"/>
                  </a:lnTo>
                  <a:lnTo>
                    <a:pt x="840" y="216"/>
                  </a:lnTo>
                  <a:lnTo>
                    <a:pt x="853" y="219"/>
                  </a:lnTo>
                  <a:lnTo>
                    <a:pt x="868" y="223"/>
                  </a:lnTo>
                  <a:lnTo>
                    <a:pt x="882" y="226"/>
                  </a:lnTo>
                  <a:lnTo>
                    <a:pt x="895" y="232"/>
                  </a:lnTo>
                  <a:lnTo>
                    <a:pt x="904" y="238"/>
                  </a:lnTo>
                  <a:lnTo>
                    <a:pt x="907" y="245"/>
                  </a:lnTo>
                  <a:lnTo>
                    <a:pt x="905" y="251"/>
                  </a:lnTo>
                  <a:lnTo>
                    <a:pt x="899" y="256"/>
                  </a:lnTo>
                  <a:lnTo>
                    <a:pt x="891" y="260"/>
                  </a:lnTo>
                  <a:lnTo>
                    <a:pt x="881" y="262"/>
                  </a:lnTo>
                  <a:lnTo>
                    <a:pt x="870" y="263"/>
                  </a:lnTo>
                  <a:lnTo>
                    <a:pt x="861" y="263"/>
                  </a:lnTo>
                  <a:lnTo>
                    <a:pt x="855" y="264"/>
                  </a:lnTo>
                  <a:lnTo>
                    <a:pt x="853" y="265"/>
                  </a:lnTo>
                  <a:lnTo>
                    <a:pt x="855" y="266"/>
                  </a:lnTo>
                  <a:lnTo>
                    <a:pt x="861" y="269"/>
                  </a:lnTo>
                  <a:lnTo>
                    <a:pt x="869" y="271"/>
                  </a:lnTo>
                  <a:lnTo>
                    <a:pt x="880" y="273"/>
                  </a:lnTo>
                  <a:lnTo>
                    <a:pt x="889" y="277"/>
                  </a:lnTo>
                  <a:lnTo>
                    <a:pt x="897" y="280"/>
                  </a:lnTo>
                  <a:lnTo>
                    <a:pt x="903" y="284"/>
                  </a:lnTo>
                  <a:lnTo>
                    <a:pt x="905" y="287"/>
                  </a:lnTo>
                  <a:lnTo>
                    <a:pt x="903" y="292"/>
                  </a:lnTo>
                  <a:lnTo>
                    <a:pt x="896" y="295"/>
                  </a:lnTo>
                  <a:lnTo>
                    <a:pt x="885" y="298"/>
                  </a:lnTo>
                  <a:lnTo>
                    <a:pt x="874" y="299"/>
                  </a:lnTo>
                  <a:lnTo>
                    <a:pt x="862" y="300"/>
                  </a:lnTo>
                  <a:lnTo>
                    <a:pt x="852" y="300"/>
                  </a:lnTo>
                  <a:lnTo>
                    <a:pt x="845" y="300"/>
                  </a:lnTo>
                  <a:lnTo>
                    <a:pt x="843" y="301"/>
                  </a:lnTo>
                  <a:lnTo>
                    <a:pt x="845" y="302"/>
                  </a:lnTo>
                  <a:lnTo>
                    <a:pt x="852" y="304"/>
                  </a:lnTo>
                  <a:lnTo>
                    <a:pt x="861" y="308"/>
                  </a:lnTo>
                  <a:lnTo>
                    <a:pt x="872" y="311"/>
                  </a:lnTo>
                  <a:lnTo>
                    <a:pt x="883" y="316"/>
                  </a:lnTo>
                  <a:lnTo>
                    <a:pt x="892" y="321"/>
                  </a:lnTo>
                  <a:lnTo>
                    <a:pt x="898" y="326"/>
                  </a:lnTo>
                  <a:lnTo>
                    <a:pt x="900" y="333"/>
                  </a:lnTo>
                  <a:lnTo>
                    <a:pt x="897" y="339"/>
                  </a:lnTo>
                  <a:lnTo>
                    <a:pt x="887" y="344"/>
                  </a:lnTo>
                  <a:lnTo>
                    <a:pt x="873" y="347"/>
                  </a:lnTo>
                  <a:lnTo>
                    <a:pt x="858" y="348"/>
                  </a:lnTo>
                  <a:lnTo>
                    <a:pt x="843" y="351"/>
                  </a:lnTo>
                  <a:lnTo>
                    <a:pt x="829" y="352"/>
                  </a:lnTo>
                  <a:lnTo>
                    <a:pt x="820" y="353"/>
                  </a:lnTo>
                  <a:lnTo>
                    <a:pt x="816" y="354"/>
                  </a:lnTo>
                  <a:lnTo>
                    <a:pt x="820" y="356"/>
                  </a:lnTo>
                  <a:lnTo>
                    <a:pt x="828" y="357"/>
                  </a:lnTo>
                  <a:lnTo>
                    <a:pt x="838" y="360"/>
                  </a:lnTo>
                  <a:lnTo>
                    <a:pt x="851" y="362"/>
                  </a:lnTo>
                  <a:lnTo>
                    <a:pt x="863" y="366"/>
                  </a:lnTo>
                  <a:lnTo>
                    <a:pt x="875" y="368"/>
                  </a:lnTo>
                  <a:lnTo>
                    <a:pt x="883" y="369"/>
                  </a:lnTo>
                  <a:lnTo>
                    <a:pt x="885" y="371"/>
                  </a:lnTo>
                  <a:lnTo>
                    <a:pt x="883" y="375"/>
                  </a:lnTo>
                  <a:lnTo>
                    <a:pt x="877" y="377"/>
                  </a:lnTo>
                  <a:lnTo>
                    <a:pt x="870" y="378"/>
                  </a:lnTo>
                  <a:lnTo>
                    <a:pt x="868" y="381"/>
                  </a:lnTo>
                  <a:lnTo>
                    <a:pt x="869" y="382"/>
                  </a:lnTo>
                  <a:lnTo>
                    <a:pt x="874" y="384"/>
                  </a:lnTo>
                  <a:lnTo>
                    <a:pt x="880" y="386"/>
                  </a:lnTo>
                  <a:lnTo>
                    <a:pt x="887" y="390"/>
                  </a:lnTo>
                  <a:lnTo>
                    <a:pt x="893" y="392"/>
                  </a:lnTo>
                  <a:lnTo>
                    <a:pt x="899" y="396"/>
                  </a:lnTo>
                  <a:lnTo>
                    <a:pt x="904" y="399"/>
                  </a:lnTo>
                  <a:lnTo>
                    <a:pt x="905" y="401"/>
                  </a:lnTo>
                  <a:lnTo>
                    <a:pt x="902" y="406"/>
                  </a:lnTo>
                  <a:lnTo>
                    <a:pt x="895" y="409"/>
                  </a:lnTo>
                  <a:lnTo>
                    <a:pt x="883" y="413"/>
                  </a:lnTo>
                  <a:lnTo>
                    <a:pt x="870" y="416"/>
                  </a:lnTo>
                  <a:lnTo>
                    <a:pt x="858" y="420"/>
                  </a:lnTo>
                  <a:lnTo>
                    <a:pt x="846" y="422"/>
                  </a:lnTo>
                  <a:lnTo>
                    <a:pt x="839" y="424"/>
                  </a:lnTo>
                  <a:lnTo>
                    <a:pt x="836" y="426"/>
                  </a:lnTo>
                  <a:lnTo>
                    <a:pt x="839" y="428"/>
                  </a:lnTo>
                  <a:lnTo>
                    <a:pt x="846" y="430"/>
                  </a:lnTo>
                  <a:lnTo>
                    <a:pt x="858" y="432"/>
                  </a:lnTo>
                  <a:lnTo>
                    <a:pt x="870" y="436"/>
                  </a:lnTo>
                  <a:lnTo>
                    <a:pt x="883" y="439"/>
                  </a:lnTo>
                  <a:lnTo>
                    <a:pt x="895" y="442"/>
                  </a:lnTo>
                  <a:lnTo>
                    <a:pt x="902" y="445"/>
                  </a:lnTo>
                  <a:lnTo>
                    <a:pt x="905" y="449"/>
                  </a:lnTo>
                  <a:lnTo>
                    <a:pt x="902" y="451"/>
                  </a:lnTo>
                  <a:lnTo>
                    <a:pt x="892" y="453"/>
                  </a:lnTo>
                  <a:lnTo>
                    <a:pt x="883" y="455"/>
                  </a:lnTo>
                  <a:lnTo>
                    <a:pt x="880" y="458"/>
                  </a:lnTo>
                  <a:lnTo>
                    <a:pt x="884" y="461"/>
                  </a:lnTo>
                  <a:lnTo>
                    <a:pt x="893" y="465"/>
                  </a:lnTo>
                  <a:lnTo>
                    <a:pt x="903" y="470"/>
                  </a:lnTo>
                  <a:lnTo>
                    <a:pt x="907" y="475"/>
                  </a:lnTo>
                  <a:lnTo>
                    <a:pt x="905" y="483"/>
                  </a:lnTo>
                  <a:lnTo>
                    <a:pt x="899" y="489"/>
                  </a:lnTo>
                  <a:lnTo>
                    <a:pt x="889" y="492"/>
                  </a:lnTo>
                  <a:lnTo>
                    <a:pt x="877" y="495"/>
                  </a:lnTo>
                  <a:lnTo>
                    <a:pt x="866" y="495"/>
                  </a:lnTo>
                  <a:lnTo>
                    <a:pt x="857" y="496"/>
                  </a:lnTo>
                  <a:lnTo>
                    <a:pt x="849" y="496"/>
                  </a:lnTo>
                  <a:lnTo>
                    <a:pt x="846" y="497"/>
                  </a:lnTo>
                  <a:lnTo>
                    <a:pt x="850" y="499"/>
                  </a:lnTo>
                  <a:lnTo>
                    <a:pt x="857" y="503"/>
                  </a:lnTo>
                  <a:lnTo>
                    <a:pt x="868" y="506"/>
                  </a:lnTo>
                  <a:lnTo>
                    <a:pt x="881" y="511"/>
                  </a:lnTo>
                  <a:lnTo>
                    <a:pt x="893" y="517"/>
                  </a:lnTo>
                  <a:lnTo>
                    <a:pt x="905" y="522"/>
                  </a:lnTo>
                  <a:lnTo>
                    <a:pt x="912" y="528"/>
                  </a:lnTo>
                  <a:lnTo>
                    <a:pt x="915" y="534"/>
                  </a:lnTo>
                  <a:lnTo>
                    <a:pt x="912" y="541"/>
                  </a:lnTo>
                  <a:lnTo>
                    <a:pt x="902" y="545"/>
                  </a:lnTo>
                  <a:lnTo>
                    <a:pt x="887" y="549"/>
                  </a:lnTo>
                  <a:lnTo>
                    <a:pt x="870" y="552"/>
                  </a:lnTo>
                  <a:lnTo>
                    <a:pt x="853" y="553"/>
                  </a:lnTo>
                  <a:lnTo>
                    <a:pt x="838" y="555"/>
                  </a:lnTo>
                  <a:lnTo>
                    <a:pt x="828" y="556"/>
                  </a:lnTo>
                  <a:lnTo>
                    <a:pt x="824" y="557"/>
                  </a:lnTo>
                  <a:lnTo>
                    <a:pt x="828" y="560"/>
                  </a:lnTo>
                  <a:lnTo>
                    <a:pt x="837" y="564"/>
                  </a:lnTo>
                  <a:lnTo>
                    <a:pt x="852" y="567"/>
                  </a:lnTo>
                  <a:lnTo>
                    <a:pt x="868" y="572"/>
                  </a:lnTo>
                  <a:lnTo>
                    <a:pt x="884" y="575"/>
                  </a:lnTo>
                  <a:lnTo>
                    <a:pt x="898" y="580"/>
                  </a:lnTo>
                  <a:lnTo>
                    <a:pt x="908" y="583"/>
                  </a:lnTo>
                  <a:lnTo>
                    <a:pt x="912" y="587"/>
                  </a:lnTo>
                  <a:lnTo>
                    <a:pt x="910" y="595"/>
                  </a:lnTo>
                  <a:lnTo>
                    <a:pt x="903" y="601"/>
                  </a:lnTo>
                  <a:lnTo>
                    <a:pt x="893" y="604"/>
                  </a:lnTo>
                  <a:lnTo>
                    <a:pt x="883" y="605"/>
                  </a:lnTo>
                  <a:lnTo>
                    <a:pt x="873" y="607"/>
                  </a:lnTo>
                  <a:lnTo>
                    <a:pt x="863" y="608"/>
                  </a:lnTo>
                  <a:lnTo>
                    <a:pt x="857" y="609"/>
                  </a:lnTo>
                  <a:lnTo>
                    <a:pt x="854" y="610"/>
                  </a:lnTo>
                  <a:lnTo>
                    <a:pt x="857" y="612"/>
                  </a:lnTo>
                  <a:lnTo>
                    <a:pt x="862" y="615"/>
                  </a:lnTo>
                  <a:lnTo>
                    <a:pt x="870" y="617"/>
                  </a:lnTo>
                  <a:lnTo>
                    <a:pt x="881" y="620"/>
                  </a:lnTo>
                  <a:lnTo>
                    <a:pt x="890" y="624"/>
                  </a:lnTo>
                  <a:lnTo>
                    <a:pt x="899" y="627"/>
                  </a:lnTo>
                  <a:lnTo>
                    <a:pt x="905" y="633"/>
                  </a:lnTo>
                  <a:lnTo>
                    <a:pt x="907" y="639"/>
                  </a:lnTo>
                  <a:lnTo>
                    <a:pt x="905" y="643"/>
                  </a:lnTo>
                  <a:lnTo>
                    <a:pt x="899" y="647"/>
                  </a:lnTo>
                  <a:lnTo>
                    <a:pt x="890" y="648"/>
                  </a:lnTo>
                  <a:lnTo>
                    <a:pt x="881" y="649"/>
                  </a:lnTo>
                  <a:lnTo>
                    <a:pt x="872" y="649"/>
                  </a:lnTo>
                  <a:lnTo>
                    <a:pt x="862" y="650"/>
                  </a:lnTo>
                  <a:lnTo>
                    <a:pt x="857" y="651"/>
                  </a:lnTo>
                  <a:lnTo>
                    <a:pt x="854" y="655"/>
                  </a:lnTo>
                  <a:lnTo>
                    <a:pt x="857" y="658"/>
                  </a:lnTo>
                  <a:lnTo>
                    <a:pt x="865" y="661"/>
                  </a:lnTo>
                  <a:lnTo>
                    <a:pt x="874" y="663"/>
                  </a:lnTo>
                  <a:lnTo>
                    <a:pt x="887" y="664"/>
                  </a:lnTo>
                  <a:lnTo>
                    <a:pt x="898" y="668"/>
                  </a:lnTo>
                  <a:lnTo>
                    <a:pt x="907" y="670"/>
                  </a:lnTo>
                  <a:lnTo>
                    <a:pt x="915" y="673"/>
                  </a:lnTo>
                  <a:lnTo>
                    <a:pt x="918" y="678"/>
                  </a:lnTo>
                  <a:lnTo>
                    <a:pt x="913" y="683"/>
                  </a:lnTo>
                  <a:lnTo>
                    <a:pt x="903" y="685"/>
                  </a:lnTo>
                  <a:lnTo>
                    <a:pt x="888" y="687"/>
                  </a:lnTo>
                  <a:lnTo>
                    <a:pt x="870" y="690"/>
                  </a:lnTo>
                  <a:lnTo>
                    <a:pt x="852" y="691"/>
                  </a:lnTo>
                  <a:lnTo>
                    <a:pt x="837" y="692"/>
                  </a:lnTo>
                  <a:lnTo>
                    <a:pt x="827" y="694"/>
                  </a:lnTo>
                  <a:lnTo>
                    <a:pt x="822" y="698"/>
                  </a:lnTo>
                  <a:lnTo>
                    <a:pt x="825" y="701"/>
                  </a:lnTo>
                  <a:lnTo>
                    <a:pt x="834" y="703"/>
                  </a:lnTo>
                  <a:lnTo>
                    <a:pt x="846" y="706"/>
                  </a:lnTo>
                  <a:lnTo>
                    <a:pt x="861" y="709"/>
                  </a:lnTo>
                  <a:lnTo>
                    <a:pt x="875" y="711"/>
                  </a:lnTo>
                  <a:lnTo>
                    <a:pt x="888" y="714"/>
                  </a:lnTo>
                  <a:lnTo>
                    <a:pt x="896" y="717"/>
                  </a:lnTo>
                  <a:lnTo>
                    <a:pt x="899" y="721"/>
                  </a:lnTo>
                  <a:lnTo>
                    <a:pt x="896" y="726"/>
                  </a:lnTo>
                  <a:lnTo>
                    <a:pt x="887" y="730"/>
                  </a:lnTo>
                  <a:lnTo>
                    <a:pt x="874" y="732"/>
                  </a:lnTo>
                  <a:lnTo>
                    <a:pt x="860" y="734"/>
                  </a:lnTo>
                  <a:lnTo>
                    <a:pt x="846" y="736"/>
                  </a:lnTo>
                  <a:lnTo>
                    <a:pt x="834" y="737"/>
                  </a:lnTo>
                  <a:lnTo>
                    <a:pt x="825" y="738"/>
                  </a:lnTo>
                  <a:lnTo>
                    <a:pt x="822" y="741"/>
                  </a:lnTo>
                  <a:lnTo>
                    <a:pt x="825" y="744"/>
                  </a:lnTo>
                  <a:lnTo>
                    <a:pt x="835" y="746"/>
                  </a:lnTo>
                  <a:lnTo>
                    <a:pt x="847" y="748"/>
                  </a:lnTo>
                  <a:lnTo>
                    <a:pt x="861" y="751"/>
                  </a:lnTo>
                  <a:lnTo>
                    <a:pt x="875" y="754"/>
                  </a:lnTo>
                  <a:lnTo>
                    <a:pt x="888" y="758"/>
                  </a:lnTo>
                  <a:lnTo>
                    <a:pt x="897" y="763"/>
                  </a:lnTo>
                  <a:lnTo>
                    <a:pt x="900" y="771"/>
                  </a:lnTo>
                  <a:lnTo>
                    <a:pt x="898" y="776"/>
                  </a:lnTo>
                  <a:lnTo>
                    <a:pt x="891" y="779"/>
                  </a:lnTo>
                  <a:lnTo>
                    <a:pt x="882" y="781"/>
                  </a:lnTo>
                  <a:lnTo>
                    <a:pt x="872" y="782"/>
                  </a:lnTo>
                  <a:lnTo>
                    <a:pt x="861" y="783"/>
                  </a:lnTo>
                  <a:lnTo>
                    <a:pt x="852" y="783"/>
                  </a:lnTo>
                  <a:lnTo>
                    <a:pt x="845" y="785"/>
                  </a:lnTo>
                  <a:lnTo>
                    <a:pt x="843" y="788"/>
                  </a:lnTo>
                  <a:lnTo>
                    <a:pt x="845" y="791"/>
                  </a:lnTo>
                  <a:lnTo>
                    <a:pt x="852" y="794"/>
                  </a:lnTo>
                  <a:lnTo>
                    <a:pt x="861" y="798"/>
                  </a:lnTo>
                  <a:lnTo>
                    <a:pt x="872" y="803"/>
                  </a:lnTo>
                  <a:lnTo>
                    <a:pt x="884" y="808"/>
                  </a:lnTo>
                  <a:lnTo>
                    <a:pt x="896" y="816"/>
                  </a:lnTo>
                  <a:lnTo>
                    <a:pt x="906" y="827"/>
                  </a:lnTo>
                  <a:lnTo>
                    <a:pt x="914" y="841"/>
                  </a:lnTo>
                  <a:lnTo>
                    <a:pt x="913" y="845"/>
                  </a:lnTo>
                  <a:lnTo>
                    <a:pt x="908" y="850"/>
                  </a:lnTo>
                  <a:lnTo>
                    <a:pt x="902" y="852"/>
                  </a:lnTo>
                  <a:lnTo>
                    <a:pt x="896" y="852"/>
                  </a:lnTo>
                  <a:lnTo>
                    <a:pt x="891" y="851"/>
                  </a:lnTo>
                  <a:lnTo>
                    <a:pt x="884" y="847"/>
                  </a:lnTo>
                  <a:lnTo>
                    <a:pt x="874" y="844"/>
                  </a:lnTo>
                  <a:lnTo>
                    <a:pt x="863" y="841"/>
                  </a:lnTo>
                  <a:lnTo>
                    <a:pt x="852" y="837"/>
                  </a:lnTo>
                  <a:lnTo>
                    <a:pt x="843" y="834"/>
                  </a:lnTo>
                  <a:lnTo>
                    <a:pt x="835" y="831"/>
                  </a:lnTo>
                  <a:lnTo>
                    <a:pt x="831" y="831"/>
                  </a:lnTo>
                  <a:lnTo>
                    <a:pt x="832" y="837"/>
                  </a:lnTo>
                  <a:lnTo>
                    <a:pt x="838" y="847"/>
                  </a:lnTo>
                  <a:lnTo>
                    <a:pt x="846" y="859"/>
                  </a:lnTo>
                  <a:lnTo>
                    <a:pt x="851" y="867"/>
                  </a:lnTo>
                  <a:lnTo>
                    <a:pt x="853" y="873"/>
                  </a:lnTo>
                  <a:lnTo>
                    <a:pt x="854" y="879"/>
                  </a:lnTo>
                  <a:lnTo>
                    <a:pt x="850" y="883"/>
                  </a:lnTo>
                  <a:lnTo>
                    <a:pt x="839" y="884"/>
                  </a:lnTo>
                  <a:lnTo>
                    <a:pt x="828" y="883"/>
                  </a:lnTo>
                  <a:lnTo>
                    <a:pt x="821" y="879"/>
                  </a:lnTo>
                  <a:lnTo>
                    <a:pt x="817" y="873"/>
                  </a:lnTo>
                  <a:lnTo>
                    <a:pt x="815" y="867"/>
                  </a:lnTo>
                  <a:lnTo>
                    <a:pt x="812" y="858"/>
                  </a:lnTo>
                  <a:lnTo>
                    <a:pt x="808" y="846"/>
                  </a:lnTo>
                  <a:lnTo>
                    <a:pt x="804" y="835"/>
                  </a:lnTo>
                  <a:lnTo>
                    <a:pt x="801" y="830"/>
                  </a:lnTo>
                  <a:lnTo>
                    <a:pt x="797" y="838"/>
                  </a:lnTo>
                  <a:lnTo>
                    <a:pt x="789" y="856"/>
                  </a:lnTo>
                  <a:lnTo>
                    <a:pt x="779" y="874"/>
                  </a:lnTo>
                  <a:lnTo>
                    <a:pt x="768" y="882"/>
                  </a:lnTo>
                  <a:lnTo>
                    <a:pt x="759" y="875"/>
                  </a:lnTo>
                  <a:lnTo>
                    <a:pt x="753" y="858"/>
                  </a:lnTo>
                  <a:lnTo>
                    <a:pt x="748" y="842"/>
                  </a:lnTo>
                  <a:lnTo>
                    <a:pt x="742" y="835"/>
                  </a:lnTo>
                  <a:lnTo>
                    <a:pt x="737" y="839"/>
                  </a:lnTo>
                  <a:lnTo>
                    <a:pt x="732" y="851"/>
                  </a:lnTo>
                  <a:lnTo>
                    <a:pt x="725" y="862"/>
                  </a:lnTo>
                  <a:lnTo>
                    <a:pt x="717" y="867"/>
                  </a:lnTo>
                  <a:lnTo>
                    <a:pt x="710" y="856"/>
                  </a:lnTo>
                  <a:lnTo>
                    <a:pt x="706" y="830"/>
                  </a:lnTo>
                  <a:lnTo>
                    <a:pt x="701" y="806"/>
                  </a:lnTo>
                  <a:lnTo>
                    <a:pt x="695" y="794"/>
                  </a:lnTo>
                  <a:lnTo>
                    <a:pt x="691" y="797"/>
                  </a:lnTo>
                  <a:lnTo>
                    <a:pt x="687" y="806"/>
                  </a:lnTo>
                  <a:lnTo>
                    <a:pt x="683" y="820"/>
                  </a:lnTo>
                  <a:lnTo>
                    <a:pt x="678" y="835"/>
                  </a:lnTo>
                  <a:lnTo>
                    <a:pt x="672" y="850"/>
                  </a:lnTo>
                  <a:lnTo>
                    <a:pt x="666" y="864"/>
                  </a:lnTo>
                  <a:lnTo>
                    <a:pt x="658" y="873"/>
                  </a:lnTo>
                  <a:lnTo>
                    <a:pt x="650" y="876"/>
                  </a:lnTo>
                  <a:lnTo>
                    <a:pt x="639" y="866"/>
                  </a:lnTo>
                  <a:lnTo>
                    <a:pt x="634" y="842"/>
                  </a:lnTo>
                  <a:lnTo>
                    <a:pt x="633" y="818"/>
                  </a:lnTo>
                  <a:lnTo>
                    <a:pt x="627" y="807"/>
                  </a:lnTo>
                  <a:lnTo>
                    <a:pt x="620" y="815"/>
                  </a:lnTo>
                  <a:lnTo>
                    <a:pt x="617" y="831"/>
                  </a:lnTo>
                  <a:lnTo>
                    <a:pt x="610" y="849"/>
                  </a:lnTo>
                  <a:lnTo>
                    <a:pt x="594" y="858"/>
                  </a:lnTo>
                  <a:lnTo>
                    <a:pt x="587" y="854"/>
                  </a:lnTo>
                  <a:lnTo>
                    <a:pt x="582" y="846"/>
                  </a:lnTo>
                  <a:lnTo>
                    <a:pt x="579" y="838"/>
                  </a:lnTo>
                  <a:lnTo>
                    <a:pt x="574" y="834"/>
                  </a:lnTo>
                  <a:lnTo>
                    <a:pt x="567" y="842"/>
                  </a:lnTo>
                  <a:lnTo>
                    <a:pt x="560" y="858"/>
                  </a:lnTo>
                  <a:lnTo>
                    <a:pt x="552" y="874"/>
                  </a:lnTo>
                  <a:lnTo>
                    <a:pt x="541" y="882"/>
                  </a:lnTo>
                  <a:lnTo>
                    <a:pt x="530" y="873"/>
                  </a:lnTo>
                  <a:lnTo>
                    <a:pt x="526" y="854"/>
                  </a:lnTo>
                  <a:lnTo>
                    <a:pt x="521" y="835"/>
                  </a:lnTo>
                  <a:lnTo>
                    <a:pt x="517" y="826"/>
                  </a:lnTo>
                  <a:lnTo>
                    <a:pt x="512" y="828"/>
                  </a:lnTo>
                  <a:lnTo>
                    <a:pt x="509" y="835"/>
                  </a:lnTo>
                  <a:lnTo>
                    <a:pt x="504" y="844"/>
                  </a:lnTo>
                  <a:lnTo>
                    <a:pt x="498" y="854"/>
                  </a:lnTo>
                  <a:lnTo>
                    <a:pt x="492" y="866"/>
                  </a:lnTo>
                  <a:lnTo>
                    <a:pt x="487" y="875"/>
                  </a:lnTo>
                  <a:lnTo>
                    <a:pt x="480" y="882"/>
                  </a:lnTo>
                  <a:lnTo>
                    <a:pt x="473" y="884"/>
                  </a:lnTo>
                  <a:lnTo>
                    <a:pt x="465" y="875"/>
                  </a:lnTo>
                  <a:lnTo>
                    <a:pt x="465" y="854"/>
                  </a:lnTo>
                  <a:lnTo>
                    <a:pt x="465" y="835"/>
                  </a:lnTo>
                  <a:lnTo>
                    <a:pt x="457" y="826"/>
                  </a:lnTo>
                  <a:lnTo>
                    <a:pt x="453" y="828"/>
                  </a:lnTo>
                  <a:lnTo>
                    <a:pt x="450" y="834"/>
                  </a:lnTo>
                  <a:lnTo>
                    <a:pt x="445" y="843"/>
                  </a:lnTo>
                  <a:lnTo>
                    <a:pt x="441" y="853"/>
                  </a:lnTo>
                  <a:lnTo>
                    <a:pt x="435" y="864"/>
                  </a:lnTo>
                  <a:lnTo>
                    <a:pt x="430" y="872"/>
                  </a:lnTo>
                  <a:lnTo>
                    <a:pt x="424" y="879"/>
                  </a:lnTo>
                  <a:lnTo>
                    <a:pt x="420" y="881"/>
                  </a:lnTo>
                  <a:lnTo>
                    <a:pt x="412" y="872"/>
                  </a:lnTo>
                  <a:lnTo>
                    <a:pt x="403" y="852"/>
                  </a:lnTo>
                  <a:lnTo>
                    <a:pt x="396" y="834"/>
                  </a:lnTo>
                  <a:lnTo>
                    <a:pt x="389" y="824"/>
                  </a:lnTo>
                  <a:lnTo>
                    <a:pt x="385" y="827"/>
                  </a:lnTo>
                  <a:lnTo>
                    <a:pt x="381" y="834"/>
                  </a:lnTo>
                  <a:lnTo>
                    <a:pt x="375" y="843"/>
                  </a:lnTo>
                  <a:lnTo>
                    <a:pt x="370" y="854"/>
                  </a:lnTo>
                  <a:lnTo>
                    <a:pt x="365" y="866"/>
                  </a:lnTo>
                  <a:lnTo>
                    <a:pt x="360" y="875"/>
                  </a:lnTo>
                  <a:lnTo>
                    <a:pt x="355" y="882"/>
                  </a:lnTo>
                  <a:lnTo>
                    <a:pt x="351" y="884"/>
                  </a:lnTo>
                  <a:lnTo>
                    <a:pt x="343" y="879"/>
                  </a:lnTo>
                  <a:lnTo>
                    <a:pt x="333" y="866"/>
                  </a:lnTo>
                  <a:lnTo>
                    <a:pt x="324" y="853"/>
                  </a:lnTo>
                  <a:lnTo>
                    <a:pt x="318" y="847"/>
                  </a:lnTo>
                  <a:lnTo>
                    <a:pt x="314" y="852"/>
                  </a:lnTo>
                  <a:lnTo>
                    <a:pt x="307" y="861"/>
                  </a:lnTo>
                  <a:lnTo>
                    <a:pt x="298" y="871"/>
                  </a:lnTo>
                  <a:lnTo>
                    <a:pt x="286" y="875"/>
                  </a:lnTo>
                  <a:lnTo>
                    <a:pt x="276" y="867"/>
                  </a:lnTo>
                  <a:lnTo>
                    <a:pt x="268" y="849"/>
                  </a:lnTo>
                  <a:lnTo>
                    <a:pt x="261" y="830"/>
                  </a:lnTo>
                  <a:lnTo>
                    <a:pt x="255" y="821"/>
                  </a:lnTo>
                  <a:lnTo>
                    <a:pt x="252" y="823"/>
                  </a:lnTo>
                  <a:lnTo>
                    <a:pt x="248" y="829"/>
                  </a:lnTo>
                  <a:lnTo>
                    <a:pt x="244" y="837"/>
                  </a:lnTo>
                  <a:lnTo>
                    <a:pt x="239" y="847"/>
                  </a:lnTo>
                  <a:lnTo>
                    <a:pt x="233" y="857"/>
                  </a:lnTo>
                  <a:lnTo>
                    <a:pt x="227" y="866"/>
                  </a:lnTo>
                  <a:lnTo>
                    <a:pt x="219" y="872"/>
                  </a:lnTo>
                  <a:lnTo>
                    <a:pt x="211" y="874"/>
                  </a:lnTo>
                  <a:lnTo>
                    <a:pt x="197" y="868"/>
                  </a:lnTo>
                  <a:lnTo>
                    <a:pt x="192" y="853"/>
                  </a:lnTo>
                  <a:lnTo>
                    <a:pt x="188" y="839"/>
                  </a:lnTo>
                  <a:lnTo>
                    <a:pt x="186" y="834"/>
                  </a:lnTo>
                  <a:lnTo>
                    <a:pt x="184" y="836"/>
                  </a:lnTo>
                  <a:lnTo>
                    <a:pt x="180" y="842"/>
                  </a:lnTo>
                  <a:lnTo>
                    <a:pt x="176" y="849"/>
                  </a:lnTo>
                  <a:lnTo>
                    <a:pt x="171" y="858"/>
                  </a:lnTo>
                  <a:lnTo>
                    <a:pt x="165" y="867"/>
                  </a:lnTo>
                  <a:lnTo>
                    <a:pt x="158" y="874"/>
                  </a:lnTo>
                  <a:lnTo>
                    <a:pt x="150" y="880"/>
                  </a:lnTo>
                  <a:lnTo>
                    <a:pt x="142" y="882"/>
                  </a:lnTo>
                  <a:lnTo>
                    <a:pt x="133" y="874"/>
                  </a:lnTo>
                  <a:lnTo>
                    <a:pt x="128" y="856"/>
                  </a:lnTo>
                  <a:lnTo>
                    <a:pt x="126" y="837"/>
                  </a:lnTo>
                  <a:lnTo>
                    <a:pt x="120" y="828"/>
                  </a:lnTo>
                  <a:lnTo>
                    <a:pt x="116" y="830"/>
                  </a:lnTo>
                  <a:lnTo>
                    <a:pt x="112" y="836"/>
                  </a:lnTo>
                  <a:lnTo>
                    <a:pt x="106" y="844"/>
                  </a:lnTo>
                  <a:lnTo>
                    <a:pt x="102" y="854"/>
                  </a:lnTo>
                  <a:lnTo>
                    <a:pt x="95" y="864"/>
                  </a:lnTo>
                  <a:lnTo>
                    <a:pt x="89" y="872"/>
                  </a:lnTo>
                  <a:lnTo>
                    <a:pt x="82" y="876"/>
                  </a:lnTo>
                  <a:lnTo>
                    <a:pt x="75" y="877"/>
                  </a:lnTo>
                  <a:lnTo>
                    <a:pt x="71" y="869"/>
                  </a:lnTo>
                  <a:lnTo>
                    <a:pt x="76" y="853"/>
                  </a:lnTo>
                  <a:lnTo>
                    <a:pt x="86" y="837"/>
                  </a:lnTo>
                  <a:lnTo>
                    <a:pt x="93" y="830"/>
                  </a:lnTo>
                  <a:lnTo>
                    <a:pt x="91" y="831"/>
                  </a:lnTo>
                  <a:lnTo>
                    <a:pt x="88" y="834"/>
                  </a:lnTo>
                  <a:lnTo>
                    <a:pt x="81" y="836"/>
                  </a:lnTo>
                  <a:lnTo>
                    <a:pt x="72" y="839"/>
                  </a:lnTo>
                  <a:lnTo>
                    <a:pt x="63" y="842"/>
                  </a:lnTo>
                  <a:lnTo>
                    <a:pt x="52" y="843"/>
                  </a:lnTo>
                  <a:lnTo>
                    <a:pt x="44" y="844"/>
                  </a:lnTo>
                  <a:lnTo>
                    <a:pt x="37" y="842"/>
                  </a:lnTo>
                  <a:lnTo>
                    <a:pt x="28" y="834"/>
                  </a:lnTo>
                  <a:lnTo>
                    <a:pt x="23" y="824"/>
                  </a:lnTo>
                  <a:lnTo>
                    <a:pt x="27" y="816"/>
                  </a:lnTo>
                  <a:lnTo>
                    <a:pt x="37" y="812"/>
                  </a:lnTo>
                  <a:lnTo>
                    <a:pt x="45" y="811"/>
                  </a:lnTo>
                  <a:lnTo>
                    <a:pt x="53" y="808"/>
                  </a:lnTo>
                  <a:lnTo>
                    <a:pt x="63" y="807"/>
                  </a:lnTo>
                  <a:lnTo>
                    <a:pt x="71" y="806"/>
                  </a:lnTo>
                  <a:lnTo>
                    <a:pt x="78" y="804"/>
                  </a:lnTo>
                  <a:lnTo>
                    <a:pt x="83" y="803"/>
                  </a:lnTo>
                  <a:lnTo>
                    <a:pt x="87" y="801"/>
                  </a:lnTo>
                  <a:lnTo>
                    <a:pt x="88" y="800"/>
                  </a:lnTo>
                  <a:lnTo>
                    <a:pt x="86" y="799"/>
                  </a:lnTo>
                  <a:lnTo>
                    <a:pt x="79" y="797"/>
                  </a:lnTo>
                  <a:lnTo>
                    <a:pt x="69" y="794"/>
                  </a:lnTo>
                  <a:lnTo>
                    <a:pt x="59" y="791"/>
                  </a:lnTo>
                  <a:lnTo>
                    <a:pt x="50" y="788"/>
                  </a:lnTo>
                  <a:lnTo>
                    <a:pt x="41" y="784"/>
                  </a:lnTo>
                  <a:lnTo>
                    <a:pt x="35" y="781"/>
                  </a:lnTo>
                  <a:lnTo>
                    <a:pt x="34" y="777"/>
                  </a:lnTo>
                  <a:lnTo>
                    <a:pt x="40" y="773"/>
                  </a:lnTo>
                  <a:lnTo>
                    <a:pt x="50" y="771"/>
                  </a:lnTo>
                  <a:lnTo>
                    <a:pt x="60" y="770"/>
                  </a:lnTo>
                  <a:lnTo>
                    <a:pt x="66" y="768"/>
                  </a:lnTo>
                  <a:lnTo>
                    <a:pt x="65" y="767"/>
                  </a:lnTo>
                  <a:lnTo>
                    <a:pt x="60" y="764"/>
                  </a:lnTo>
                  <a:lnTo>
                    <a:pt x="55" y="763"/>
                  </a:lnTo>
                  <a:lnTo>
                    <a:pt x="46" y="761"/>
                  </a:lnTo>
                  <a:lnTo>
                    <a:pt x="40" y="759"/>
                  </a:lnTo>
                  <a:lnTo>
                    <a:pt x="34" y="755"/>
                  </a:lnTo>
                  <a:lnTo>
                    <a:pt x="30" y="752"/>
                  </a:lnTo>
                  <a:lnTo>
                    <a:pt x="29" y="747"/>
                  </a:lnTo>
                  <a:lnTo>
                    <a:pt x="33" y="743"/>
                  </a:lnTo>
                  <a:lnTo>
                    <a:pt x="42" y="739"/>
                  </a:lnTo>
                  <a:lnTo>
                    <a:pt x="53" y="737"/>
                  </a:lnTo>
                  <a:lnTo>
                    <a:pt x="67" y="734"/>
                  </a:lnTo>
                  <a:lnTo>
                    <a:pt x="80" y="733"/>
                  </a:lnTo>
                  <a:lnTo>
                    <a:pt x="91" y="732"/>
                  </a:lnTo>
                  <a:lnTo>
                    <a:pt x="99" y="731"/>
                  </a:lnTo>
                  <a:lnTo>
                    <a:pt x="103" y="730"/>
                  </a:lnTo>
                  <a:lnTo>
                    <a:pt x="99" y="728"/>
                  </a:lnTo>
                  <a:lnTo>
                    <a:pt x="91" y="726"/>
                  </a:lnTo>
                  <a:lnTo>
                    <a:pt x="80" y="724"/>
                  </a:lnTo>
                  <a:lnTo>
                    <a:pt x="66" y="721"/>
                  </a:lnTo>
                  <a:lnTo>
                    <a:pt x="52" y="718"/>
                  </a:lnTo>
                  <a:lnTo>
                    <a:pt x="41" y="715"/>
                  </a:lnTo>
                  <a:lnTo>
                    <a:pt x="33" y="710"/>
                  </a:lnTo>
                  <a:lnTo>
                    <a:pt x="30" y="706"/>
                  </a:lnTo>
                  <a:lnTo>
                    <a:pt x="33" y="701"/>
                  </a:lnTo>
                  <a:lnTo>
                    <a:pt x="40" y="696"/>
                  </a:lnTo>
                  <a:lnTo>
                    <a:pt x="50" y="693"/>
                  </a:lnTo>
                  <a:lnTo>
                    <a:pt x="60" y="690"/>
                  </a:lnTo>
                  <a:lnTo>
                    <a:pt x="71" y="687"/>
                  </a:lnTo>
                  <a:lnTo>
                    <a:pt x="80" y="686"/>
                  </a:lnTo>
                  <a:lnTo>
                    <a:pt x="87" y="685"/>
                  </a:lnTo>
                  <a:lnTo>
                    <a:pt x="89" y="684"/>
                  </a:lnTo>
                  <a:lnTo>
                    <a:pt x="86" y="683"/>
                  </a:lnTo>
                  <a:lnTo>
                    <a:pt x="78" y="680"/>
                  </a:lnTo>
                  <a:lnTo>
                    <a:pt x="67" y="679"/>
                  </a:lnTo>
                  <a:lnTo>
                    <a:pt x="55" y="677"/>
                  </a:lnTo>
                  <a:lnTo>
                    <a:pt x="42" y="673"/>
                  </a:lnTo>
                  <a:lnTo>
                    <a:pt x="30" y="670"/>
                  </a:lnTo>
                  <a:lnTo>
                    <a:pt x="22" y="665"/>
                  </a:lnTo>
                  <a:lnTo>
                    <a:pt x="20" y="660"/>
                  </a:lnTo>
                  <a:lnTo>
                    <a:pt x="25" y="654"/>
                  </a:lnTo>
                  <a:lnTo>
                    <a:pt x="35" y="649"/>
                  </a:lnTo>
                  <a:lnTo>
                    <a:pt x="51" y="647"/>
                  </a:lnTo>
                  <a:lnTo>
                    <a:pt x="68" y="645"/>
                  </a:lnTo>
                  <a:lnTo>
                    <a:pt x="86" y="642"/>
                  </a:lnTo>
                  <a:lnTo>
                    <a:pt x="102" y="641"/>
                  </a:lnTo>
                  <a:lnTo>
                    <a:pt x="112" y="639"/>
                  </a:lnTo>
                  <a:lnTo>
                    <a:pt x="117" y="636"/>
                  </a:lnTo>
                  <a:lnTo>
                    <a:pt x="113" y="634"/>
                  </a:lnTo>
                  <a:lnTo>
                    <a:pt x="103" y="632"/>
                  </a:lnTo>
                  <a:lnTo>
                    <a:pt x="89" y="630"/>
                  </a:lnTo>
                  <a:lnTo>
                    <a:pt x="73" y="626"/>
                  </a:lnTo>
                  <a:lnTo>
                    <a:pt x="56" y="622"/>
                  </a:lnTo>
                  <a:lnTo>
                    <a:pt x="41" y="616"/>
                  </a:lnTo>
                  <a:lnTo>
                    <a:pt x="30" y="608"/>
                  </a:lnTo>
                  <a:lnTo>
                    <a:pt x="26" y="596"/>
                  </a:lnTo>
                  <a:lnTo>
                    <a:pt x="28" y="590"/>
                  </a:lnTo>
                  <a:lnTo>
                    <a:pt x="34" y="586"/>
                  </a:lnTo>
                  <a:lnTo>
                    <a:pt x="43" y="582"/>
                  </a:lnTo>
                  <a:lnTo>
                    <a:pt x="53" y="580"/>
                  </a:lnTo>
                  <a:lnTo>
                    <a:pt x="64" y="578"/>
                  </a:lnTo>
                  <a:lnTo>
                    <a:pt x="73" y="577"/>
                  </a:lnTo>
                  <a:lnTo>
                    <a:pt x="80" y="575"/>
                  </a:lnTo>
                  <a:lnTo>
                    <a:pt x="82" y="574"/>
                  </a:lnTo>
                  <a:lnTo>
                    <a:pt x="80" y="573"/>
                  </a:lnTo>
                  <a:lnTo>
                    <a:pt x="75" y="572"/>
                  </a:lnTo>
                  <a:lnTo>
                    <a:pt x="68" y="570"/>
                  </a:lnTo>
                  <a:lnTo>
                    <a:pt x="60" y="567"/>
                  </a:lnTo>
                  <a:lnTo>
                    <a:pt x="51" y="564"/>
                  </a:lnTo>
                  <a:lnTo>
                    <a:pt x="44" y="560"/>
                  </a:lnTo>
                  <a:lnTo>
                    <a:pt x="38" y="555"/>
                  </a:lnTo>
                  <a:lnTo>
                    <a:pt x="35" y="548"/>
                  </a:lnTo>
                  <a:lnTo>
                    <a:pt x="37" y="543"/>
                  </a:lnTo>
                  <a:lnTo>
                    <a:pt x="44" y="540"/>
                  </a:lnTo>
                  <a:lnTo>
                    <a:pt x="55" y="537"/>
                  </a:lnTo>
                  <a:lnTo>
                    <a:pt x="66" y="535"/>
                  </a:lnTo>
                  <a:lnTo>
                    <a:pt x="78" y="534"/>
                  </a:lnTo>
                  <a:lnTo>
                    <a:pt x="88" y="532"/>
                  </a:lnTo>
                  <a:lnTo>
                    <a:pt x="96" y="529"/>
                  </a:lnTo>
                  <a:lnTo>
                    <a:pt x="98" y="527"/>
                  </a:lnTo>
                  <a:lnTo>
                    <a:pt x="95" y="525"/>
                  </a:lnTo>
                  <a:lnTo>
                    <a:pt x="87" y="522"/>
                  </a:lnTo>
                  <a:lnTo>
                    <a:pt x="75" y="520"/>
                  </a:lnTo>
                  <a:lnTo>
                    <a:pt x="61" y="518"/>
                  </a:lnTo>
                  <a:lnTo>
                    <a:pt x="48" y="514"/>
                  </a:lnTo>
                  <a:lnTo>
                    <a:pt x="36" y="510"/>
                  </a:lnTo>
                  <a:lnTo>
                    <a:pt x="27" y="503"/>
                  </a:lnTo>
                  <a:lnTo>
                    <a:pt x="23" y="495"/>
                  </a:lnTo>
                  <a:lnTo>
                    <a:pt x="25" y="490"/>
                  </a:lnTo>
                  <a:lnTo>
                    <a:pt x="30" y="487"/>
                  </a:lnTo>
                  <a:lnTo>
                    <a:pt x="38" y="483"/>
                  </a:lnTo>
                  <a:lnTo>
                    <a:pt x="48" y="482"/>
                  </a:lnTo>
                  <a:lnTo>
                    <a:pt x="57" y="480"/>
                  </a:lnTo>
                  <a:lnTo>
                    <a:pt x="65" y="479"/>
                  </a:lnTo>
                  <a:lnTo>
                    <a:pt x="71" y="477"/>
                  </a:lnTo>
                  <a:lnTo>
                    <a:pt x="73" y="476"/>
                  </a:lnTo>
                  <a:lnTo>
                    <a:pt x="71" y="475"/>
                  </a:lnTo>
                  <a:lnTo>
                    <a:pt x="63" y="473"/>
                  </a:lnTo>
                  <a:lnTo>
                    <a:pt x="52" y="470"/>
                  </a:lnTo>
                  <a:lnTo>
                    <a:pt x="41" y="467"/>
                  </a:lnTo>
                  <a:lnTo>
                    <a:pt x="29" y="464"/>
                  </a:lnTo>
                  <a:lnTo>
                    <a:pt x="19" y="460"/>
                  </a:lnTo>
                  <a:lnTo>
                    <a:pt x="11" y="455"/>
                  </a:lnTo>
                  <a:lnTo>
                    <a:pt x="8" y="451"/>
                  </a:lnTo>
                  <a:lnTo>
                    <a:pt x="12" y="446"/>
                  </a:lnTo>
                  <a:lnTo>
                    <a:pt x="21" y="442"/>
                  </a:lnTo>
                  <a:lnTo>
                    <a:pt x="35" y="438"/>
                  </a:lnTo>
                  <a:lnTo>
                    <a:pt x="51" y="436"/>
                  </a:lnTo>
                  <a:lnTo>
                    <a:pt x="66" y="434"/>
                  </a:lnTo>
                  <a:lnTo>
                    <a:pt x="80" y="431"/>
                  </a:lnTo>
                  <a:lnTo>
                    <a:pt x="89" y="429"/>
                  </a:lnTo>
                  <a:lnTo>
                    <a:pt x="93" y="428"/>
                  </a:lnTo>
                  <a:lnTo>
                    <a:pt x="89" y="426"/>
                  </a:lnTo>
                  <a:lnTo>
                    <a:pt x="81" y="423"/>
                  </a:lnTo>
                  <a:lnTo>
                    <a:pt x="68" y="421"/>
                  </a:lnTo>
                  <a:lnTo>
                    <a:pt x="55" y="417"/>
                  </a:lnTo>
                  <a:lnTo>
                    <a:pt x="40" y="414"/>
                  </a:lnTo>
                  <a:lnTo>
                    <a:pt x="27" y="408"/>
                  </a:lnTo>
                  <a:lnTo>
                    <a:pt x="16" y="401"/>
                  </a:lnTo>
                  <a:lnTo>
                    <a:pt x="12" y="393"/>
                  </a:lnTo>
                  <a:lnTo>
                    <a:pt x="13" y="389"/>
                  </a:lnTo>
                  <a:lnTo>
                    <a:pt x="20" y="385"/>
                  </a:lnTo>
                  <a:lnTo>
                    <a:pt x="29" y="383"/>
                  </a:lnTo>
                  <a:lnTo>
                    <a:pt x="41" y="382"/>
                  </a:lnTo>
                  <a:lnTo>
                    <a:pt x="52" y="382"/>
                  </a:lnTo>
                  <a:lnTo>
                    <a:pt x="63" y="382"/>
                  </a:lnTo>
                  <a:lnTo>
                    <a:pt x="71" y="381"/>
                  </a:lnTo>
                  <a:lnTo>
                    <a:pt x="73" y="379"/>
                  </a:lnTo>
                  <a:lnTo>
                    <a:pt x="71" y="378"/>
                  </a:lnTo>
                  <a:lnTo>
                    <a:pt x="64" y="376"/>
                  </a:lnTo>
                  <a:lnTo>
                    <a:pt x="55" y="375"/>
                  </a:lnTo>
                  <a:lnTo>
                    <a:pt x="43" y="372"/>
                  </a:lnTo>
                  <a:lnTo>
                    <a:pt x="31" y="369"/>
                  </a:lnTo>
                  <a:lnTo>
                    <a:pt x="22" y="366"/>
                  </a:lnTo>
                  <a:lnTo>
                    <a:pt x="15" y="361"/>
                  </a:lnTo>
                  <a:lnTo>
                    <a:pt x="13" y="355"/>
                  </a:lnTo>
                  <a:lnTo>
                    <a:pt x="18" y="349"/>
                  </a:lnTo>
                  <a:lnTo>
                    <a:pt x="30" y="344"/>
                  </a:lnTo>
                  <a:lnTo>
                    <a:pt x="49" y="340"/>
                  </a:lnTo>
                  <a:lnTo>
                    <a:pt x="71" y="337"/>
                  </a:lnTo>
                  <a:lnTo>
                    <a:pt x="91" y="334"/>
                  </a:lnTo>
                  <a:lnTo>
                    <a:pt x="110" y="333"/>
                  </a:lnTo>
                  <a:lnTo>
                    <a:pt x="122" y="331"/>
                  </a:lnTo>
                  <a:lnTo>
                    <a:pt x="127" y="330"/>
                  </a:lnTo>
                  <a:lnTo>
                    <a:pt x="122" y="329"/>
                  </a:lnTo>
                  <a:lnTo>
                    <a:pt x="112" y="326"/>
                  </a:lnTo>
                  <a:lnTo>
                    <a:pt x="96" y="324"/>
                  </a:lnTo>
                  <a:lnTo>
                    <a:pt x="78" y="322"/>
                  </a:lnTo>
                  <a:lnTo>
                    <a:pt x="59" y="318"/>
                  </a:lnTo>
                  <a:lnTo>
                    <a:pt x="43" y="314"/>
                  </a:lnTo>
                  <a:lnTo>
                    <a:pt x="31" y="308"/>
                  </a:lnTo>
                  <a:lnTo>
                    <a:pt x="27" y="301"/>
                  </a:lnTo>
                  <a:lnTo>
                    <a:pt x="29" y="296"/>
                  </a:lnTo>
                  <a:lnTo>
                    <a:pt x="34" y="293"/>
                  </a:lnTo>
                  <a:lnTo>
                    <a:pt x="42" y="291"/>
                  </a:lnTo>
                  <a:lnTo>
                    <a:pt x="51" y="288"/>
                  </a:lnTo>
                  <a:lnTo>
                    <a:pt x="59" y="287"/>
                  </a:lnTo>
                  <a:lnTo>
                    <a:pt x="67" y="286"/>
                  </a:lnTo>
                  <a:lnTo>
                    <a:pt x="73" y="285"/>
                  </a:lnTo>
                  <a:lnTo>
                    <a:pt x="75" y="284"/>
                  </a:lnTo>
                  <a:lnTo>
                    <a:pt x="73" y="281"/>
                  </a:lnTo>
                  <a:lnTo>
                    <a:pt x="66" y="279"/>
                  </a:lnTo>
                  <a:lnTo>
                    <a:pt x="56" y="278"/>
                  </a:lnTo>
                  <a:lnTo>
                    <a:pt x="44" y="277"/>
                  </a:lnTo>
                  <a:lnTo>
                    <a:pt x="33" y="274"/>
                  </a:lnTo>
                  <a:lnTo>
                    <a:pt x="21" y="272"/>
                  </a:lnTo>
                  <a:lnTo>
                    <a:pt x="13" y="268"/>
                  </a:lnTo>
                  <a:lnTo>
                    <a:pt x="8" y="261"/>
                  </a:lnTo>
                  <a:lnTo>
                    <a:pt x="12" y="257"/>
                  </a:lnTo>
                  <a:lnTo>
                    <a:pt x="22" y="256"/>
                  </a:lnTo>
                  <a:lnTo>
                    <a:pt x="38" y="254"/>
                  </a:lnTo>
                  <a:lnTo>
                    <a:pt x="56" y="253"/>
                  </a:lnTo>
                  <a:lnTo>
                    <a:pt x="74" y="253"/>
                  </a:lnTo>
                  <a:lnTo>
                    <a:pt x="90" y="250"/>
                  </a:lnTo>
                  <a:lnTo>
                    <a:pt x="102" y="249"/>
                  </a:lnTo>
                  <a:lnTo>
                    <a:pt x="106" y="246"/>
                  </a:lnTo>
                  <a:lnTo>
                    <a:pt x="102" y="240"/>
                  </a:lnTo>
                  <a:lnTo>
                    <a:pt x="90" y="236"/>
                  </a:lnTo>
                  <a:lnTo>
                    <a:pt x="74" y="233"/>
                  </a:lnTo>
                  <a:lnTo>
                    <a:pt x="56" y="231"/>
                  </a:lnTo>
                  <a:lnTo>
                    <a:pt x="37" y="228"/>
                  </a:lnTo>
                  <a:lnTo>
                    <a:pt x="21" y="224"/>
                  </a:lnTo>
                  <a:lnTo>
                    <a:pt x="10" y="218"/>
                  </a:lnTo>
                  <a:lnTo>
                    <a:pt x="5" y="209"/>
                  </a:lnTo>
                  <a:lnTo>
                    <a:pt x="7" y="204"/>
                  </a:lnTo>
                  <a:lnTo>
                    <a:pt x="14" y="202"/>
                  </a:lnTo>
                  <a:lnTo>
                    <a:pt x="23" y="200"/>
                  </a:lnTo>
                  <a:lnTo>
                    <a:pt x="35" y="200"/>
                  </a:lnTo>
                  <a:lnTo>
                    <a:pt x="46" y="198"/>
                  </a:lnTo>
                  <a:lnTo>
                    <a:pt x="56" y="198"/>
                  </a:lnTo>
                  <a:lnTo>
                    <a:pt x="63" y="196"/>
                  </a:lnTo>
                  <a:lnTo>
                    <a:pt x="66" y="194"/>
                  </a:lnTo>
                  <a:lnTo>
                    <a:pt x="64" y="190"/>
                  </a:lnTo>
                  <a:lnTo>
                    <a:pt x="57" y="188"/>
                  </a:lnTo>
                  <a:lnTo>
                    <a:pt x="45" y="186"/>
                  </a:lnTo>
                  <a:lnTo>
                    <a:pt x="34" y="182"/>
                  </a:lnTo>
                  <a:lnTo>
                    <a:pt x="21" y="179"/>
                  </a:lnTo>
                  <a:lnTo>
                    <a:pt x="11" y="174"/>
                  </a:lnTo>
                  <a:lnTo>
                    <a:pt x="3" y="168"/>
                  </a:lnTo>
                  <a:lnTo>
                    <a:pt x="0" y="160"/>
                  </a:lnTo>
                  <a:lnTo>
                    <a:pt x="4" y="153"/>
                  </a:lnTo>
                  <a:lnTo>
                    <a:pt x="14" y="148"/>
                  </a:lnTo>
                  <a:lnTo>
                    <a:pt x="29" y="144"/>
                  </a:lnTo>
                  <a:lnTo>
                    <a:pt x="46" y="142"/>
                  </a:lnTo>
                  <a:lnTo>
                    <a:pt x="63" y="140"/>
                  </a:lnTo>
                  <a:lnTo>
                    <a:pt x="78" y="138"/>
                  </a:lnTo>
                  <a:lnTo>
                    <a:pt x="88" y="137"/>
                  </a:lnTo>
                  <a:lnTo>
                    <a:pt x="91" y="136"/>
                  </a:lnTo>
                  <a:lnTo>
                    <a:pt x="89" y="135"/>
                  </a:lnTo>
                  <a:lnTo>
                    <a:pt x="82" y="133"/>
                  </a:lnTo>
                  <a:lnTo>
                    <a:pt x="73" y="132"/>
                  </a:lnTo>
                  <a:lnTo>
                    <a:pt x="61" y="128"/>
                  </a:lnTo>
                  <a:lnTo>
                    <a:pt x="50" y="125"/>
                  </a:lnTo>
                  <a:lnTo>
                    <a:pt x="38" y="120"/>
                  </a:lnTo>
                  <a:lnTo>
                    <a:pt x="30" y="112"/>
                  </a:lnTo>
                  <a:lnTo>
                    <a:pt x="26" y="103"/>
                  </a:lnTo>
                  <a:lnTo>
                    <a:pt x="27" y="97"/>
                  </a:lnTo>
                  <a:lnTo>
                    <a:pt x="33" y="93"/>
                  </a:lnTo>
                  <a:lnTo>
                    <a:pt x="41" y="91"/>
                  </a:lnTo>
                  <a:lnTo>
                    <a:pt x="50" y="89"/>
                  </a:lnTo>
                  <a:lnTo>
                    <a:pt x="60" y="88"/>
                  </a:lnTo>
                  <a:lnTo>
                    <a:pt x="69" y="87"/>
                  </a:lnTo>
                  <a:lnTo>
                    <a:pt x="75" y="84"/>
                  </a:lnTo>
                  <a:lnTo>
                    <a:pt x="79" y="82"/>
                  </a:lnTo>
                  <a:lnTo>
                    <a:pt x="75" y="78"/>
                  </a:lnTo>
                  <a:lnTo>
                    <a:pt x="65" y="74"/>
                  </a:lnTo>
                  <a:lnTo>
                    <a:pt x="51" y="69"/>
                  </a:lnTo>
                  <a:lnTo>
                    <a:pt x="35" y="62"/>
                  </a:lnTo>
                  <a:lnTo>
                    <a:pt x="20" y="55"/>
                  </a:lnTo>
                  <a:lnTo>
                    <a:pt x="7" y="46"/>
                  </a:lnTo>
                  <a:lnTo>
                    <a:pt x="1" y="36"/>
                  </a:lnTo>
                  <a:lnTo>
                    <a:pt x="3" y="23"/>
                  </a:lnTo>
                  <a:lnTo>
                    <a:pt x="8" y="20"/>
                  </a:lnTo>
                  <a:lnTo>
                    <a:pt x="16" y="22"/>
                  </a:lnTo>
                  <a:lnTo>
                    <a:pt x="28" y="27"/>
                  </a:lnTo>
                  <a:lnTo>
                    <a:pt x="40" y="34"/>
                  </a:lnTo>
                  <a:lnTo>
                    <a:pt x="52" y="40"/>
                  </a:lnTo>
                  <a:lnTo>
                    <a:pt x="63" y="47"/>
                  </a:lnTo>
                  <a:lnTo>
                    <a:pt x="71" y="53"/>
                  </a:lnTo>
                  <a:lnTo>
                    <a:pt x="75" y="54"/>
                  </a:lnTo>
                  <a:lnTo>
                    <a:pt x="74" y="49"/>
                  </a:lnTo>
                  <a:lnTo>
                    <a:pt x="68" y="35"/>
                  </a:lnTo>
                  <a:lnTo>
                    <a:pt x="64" y="22"/>
                  </a:lnTo>
                  <a:lnTo>
                    <a:pt x="68" y="15"/>
                  </a:lnTo>
                  <a:lnTo>
                    <a:pt x="83" y="17"/>
                  </a:lnTo>
                  <a:lnTo>
                    <a:pt x="90" y="27"/>
                  </a:lnTo>
                  <a:lnTo>
                    <a:pt x="94" y="38"/>
                  </a:lnTo>
                  <a:lnTo>
                    <a:pt x="97" y="44"/>
                  </a:lnTo>
                  <a:lnTo>
                    <a:pt x="103" y="40"/>
                  </a:lnTo>
                  <a:lnTo>
                    <a:pt x="110" y="30"/>
                  </a:lnTo>
                  <a:lnTo>
                    <a:pt x="118" y="21"/>
                  </a:lnTo>
                  <a:lnTo>
                    <a:pt x="128" y="1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077" name="Freeform 37"/>
            <p:cNvSpPr>
              <a:spLocks/>
            </p:cNvSpPr>
            <p:nvPr/>
          </p:nvSpPr>
          <p:spPr bwMode="auto">
            <a:xfrm>
              <a:off x="3895" y="1433"/>
              <a:ext cx="355" cy="321"/>
            </a:xfrm>
            <a:custGeom>
              <a:avLst/>
              <a:gdLst/>
              <a:ahLst/>
              <a:cxnLst>
                <a:cxn ang="0">
                  <a:pos x="377" y="502"/>
                </a:cxn>
                <a:cxn ang="0">
                  <a:pos x="433" y="477"/>
                </a:cxn>
                <a:cxn ang="0">
                  <a:pos x="474" y="429"/>
                </a:cxn>
                <a:cxn ang="0">
                  <a:pos x="496" y="355"/>
                </a:cxn>
                <a:cxn ang="0">
                  <a:pos x="497" y="271"/>
                </a:cxn>
                <a:cxn ang="0">
                  <a:pos x="480" y="205"/>
                </a:cxn>
                <a:cxn ang="0">
                  <a:pos x="445" y="160"/>
                </a:cxn>
                <a:cxn ang="0">
                  <a:pos x="395" y="137"/>
                </a:cxn>
                <a:cxn ang="0">
                  <a:pos x="331" y="138"/>
                </a:cxn>
                <a:cxn ang="0">
                  <a:pos x="273" y="168"/>
                </a:cxn>
                <a:cxn ang="0">
                  <a:pos x="234" y="223"/>
                </a:cxn>
                <a:cxn ang="0">
                  <a:pos x="213" y="294"/>
                </a:cxn>
                <a:cxn ang="0">
                  <a:pos x="213" y="373"/>
                </a:cxn>
                <a:cxn ang="0">
                  <a:pos x="234" y="438"/>
                </a:cxn>
                <a:cxn ang="0">
                  <a:pos x="270" y="482"/>
                </a:cxn>
                <a:cxn ang="0">
                  <a:pos x="317" y="504"/>
                </a:cxn>
                <a:cxn ang="0">
                  <a:pos x="334" y="641"/>
                </a:cxn>
                <a:cxn ang="0">
                  <a:pos x="254" y="634"/>
                </a:cxn>
                <a:cxn ang="0">
                  <a:pos x="185" y="613"/>
                </a:cxn>
                <a:cxn ang="0">
                  <a:pos x="127" y="583"/>
                </a:cxn>
                <a:cxn ang="0">
                  <a:pos x="81" y="544"/>
                </a:cxn>
                <a:cxn ang="0">
                  <a:pos x="45" y="499"/>
                </a:cxn>
                <a:cxn ang="0">
                  <a:pos x="20" y="449"/>
                </a:cxn>
                <a:cxn ang="0">
                  <a:pos x="5" y="397"/>
                </a:cxn>
                <a:cxn ang="0">
                  <a:pos x="0" y="346"/>
                </a:cxn>
                <a:cxn ang="0">
                  <a:pos x="6" y="282"/>
                </a:cxn>
                <a:cxn ang="0">
                  <a:pos x="23" y="221"/>
                </a:cxn>
                <a:cxn ang="0">
                  <a:pos x="52" y="162"/>
                </a:cxn>
                <a:cxn ang="0">
                  <a:pos x="92" y="110"/>
                </a:cxn>
                <a:cxn ang="0">
                  <a:pos x="145" y="65"/>
                </a:cxn>
                <a:cxn ang="0">
                  <a:pos x="210" y="30"/>
                </a:cxn>
                <a:cxn ang="0">
                  <a:pos x="287" y="8"/>
                </a:cxn>
                <a:cxn ang="0">
                  <a:pos x="376" y="0"/>
                </a:cxn>
                <a:cxn ang="0">
                  <a:pos x="450" y="5"/>
                </a:cxn>
                <a:cxn ang="0">
                  <a:pos x="515" y="20"/>
                </a:cxn>
                <a:cxn ang="0">
                  <a:pos x="572" y="46"/>
                </a:cxn>
                <a:cxn ang="0">
                  <a:pos x="620" y="80"/>
                </a:cxn>
                <a:cxn ang="0">
                  <a:pos x="658" y="124"/>
                </a:cxn>
                <a:cxn ang="0">
                  <a:pos x="687" y="176"/>
                </a:cxn>
                <a:cxn ang="0">
                  <a:pos x="704" y="236"/>
                </a:cxn>
                <a:cxn ang="0">
                  <a:pos x="710" y="304"/>
                </a:cxn>
                <a:cxn ang="0">
                  <a:pos x="705" y="356"/>
                </a:cxn>
                <a:cxn ang="0">
                  <a:pos x="692" y="411"/>
                </a:cxn>
                <a:cxn ang="0">
                  <a:pos x="667" y="468"/>
                </a:cxn>
                <a:cxn ang="0">
                  <a:pos x="630" y="521"/>
                </a:cxn>
                <a:cxn ang="0">
                  <a:pos x="580" y="568"/>
                </a:cxn>
                <a:cxn ang="0">
                  <a:pos x="514" y="606"/>
                </a:cxn>
                <a:cxn ang="0">
                  <a:pos x="433" y="631"/>
                </a:cxn>
                <a:cxn ang="0">
                  <a:pos x="334" y="641"/>
                </a:cxn>
              </a:cxnLst>
              <a:rect l="0" t="0" r="r" b="b"/>
              <a:pathLst>
                <a:path w="710" h="641">
                  <a:moveTo>
                    <a:pt x="344" y="506"/>
                  </a:moveTo>
                  <a:lnTo>
                    <a:pt x="377" y="502"/>
                  </a:lnTo>
                  <a:lnTo>
                    <a:pt x="407" y="493"/>
                  </a:lnTo>
                  <a:lnTo>
                    <a:pt x="433" y="477"/>
                  </a:lnTo>
                  <a:lnTo>
                    <a:pt x="456" y="456"/>
                  </a:lnTo>
                  <a:lnTo>
                    <a:pt x="474" y="429"/>
                  </a:lnTo>
                  <a:lnTo>
                    <a:pt x="488" y="394"/>
                  </a:lnTo>
                  <a:lnTo>
                    <a:pt x="496" y="355"/>
                  </a:lnTo>
                  <a:lnTo>
                    <a:pt x="499" y="310"/>
                  </a:lnTo>
                  <a:lnTo>
                    <a:pt x="497" y="271"/>
                  </a:lnTo>
                  <a:lnTo>
                    <a:pt x="490" y="236"/>
                  </a:lnTo>
                  <a:lnTo>
                    <a:pt x="480" y="205"/>
                  </a:lnTo>
                  <a:lnTo>
                    <a:pt x="463" y="180"/>
                  </a:lnTo>
                  <a:lnTo>
                    <a:pt x="445" y="160"/>
                  </a:lnTo>
                  <a:lnTo>
                    <a:pt x="422" y="145"/>
                  </a:lnTo>
                  <a:lnTo>
                    <a:pt x="395" y="137"/>
                  </a:lnTo>
                  <a:lnTo>
                    <a:pt x="365" y="133"/>
                  </a:lnTo>
                  <a:lnTo>
                    <a:pt x="331" y="138"/>
                  </a:lnTo>
                  <a:lnTo>
                    <a:pt x="300" y="150"/>
                  </a:lnTo>
                  <a:lnTo>
                    <a:pt x="273" y="168"/>
                  </a:lnTo>
                  <a:lnTo>
                    <a:pt x="251" y="193"/>
                  </a:lnTo>
                  <a:lnTo>
                    <a:pt x="234" y="223"/>
                  </a:lnTo>
                  <a:lnTo>
                    <a:pt x="221" y="257"/>
                  </a:lnTo>
                  <a:lnTo>
                    <a:pt x="213" y="294"/>
                  </a:lnTo>
                  <a:lnTo>
                    <a:pt x="211" y="333"/>
                  </a:lnTo>
                  <a:lnTo>
                    <a:pt x="213" y="373"/>
                  </a:lnTo>
                  <a:lnTo>
                    <a:pt x="221" y="408"/>
                  </a:lnTo>
                  <a:lnTo>
                    <a:pt x="234" y="438"/>
                  </a:lnTo>
                  <a:lnTo>
                    <a:pt x="250" y="462"/>
                  </a:lnTo>
                  <a:lnTo>
                    <a:pt x="270" y="482"/>
                  </a:lnTo>
                  <a:lnTo>
                    <a:pt x="293" y="494"/>
                  </a:lnTo>
                  <a:lnTo>
                    <a:pt x="317" y="504"/>
                  </a:lnTo>
                  <a:lnTo>
                    <a:pt x="344" y="506"/>
                  </a:lnTo>
                  <a:lnTo>
                    <a:pt x="334" y="641"/>
                  </a:lnTo>
                  <a:lnTo>
                    <a:pt x="293" y="638"/>
                  </a:lnTo>
                  <a:lnTo>
                    <a:pt x="254" y="634"/>
                  </a:lnTo>
                  <a:lnTo>
                    <a:pt x="218" y="625"/>
                  </a:lnTo>
                  <a:lnTo>
                    <a:pt x="185" y="613"/>
                  </a:lnTo>
                  <a:lnTo>
                    <a:pt x="155" y="599"/>
                  </a:lnTo>
                  <a:lnTo>
                    <a:pt x="127" y="583"/>
                  </a:lnTo>
                  <a:lnTo>
                    <a:pt x="103" y="565"/>
                  </a:lnTo>
                  <a:lnTo>
                    <a:pt x="81" y="544"/>
                  </a:lnTo>
                  <a:lnTo>
                    <a:pt x="61" y="522"/>
                  </a:lnTo>
                  <a:lnTo>
                    <a:pt x="45" y="499"/>
                  </a:lnTo>
                  <a:lnTo>
                    <a:pt x="31" y="475"/>
                  </a:lnTo>
                  <a:lnTo>
                    <a:pt x="20" y="449"/>
                  </a:lnTo>
                  <a:lnTo>
                    <a:pt x="12" y="424"/>
                  </a:lnTo>
                  <a:lnTo>
                    <a:pt x="5" y="397"/>
                  </a:lnTo>
                  <a:lnTo>
                    <a:pt x="1" y="371"/>
                  </a:lnTo>
                  <a:lnTo>
                    <a:pt x="0" y="346"/>
                  </a:lnTo>
                  <a:lnTo>
                    <a:pt x="1" y="314"/>
                  </a:lnTo>
                  <a:lnTo>
                    <a:pt x="6" y="282"/>
                  </a:lnTo>
                  <a:lnTo>
                    <a:pt x="13" y="251"/>
                  </a:lnTo>
                  <a:lnTo>
                    <a:pt x="23" y="221"/>
                  </a:lnTo>
                  <a:lnTo>
                    <a:pt x="36" y="191"/>
                  </a:lnTo>
                  <a:lnTo>
                    <a:pt x="52" y="162"/>
                  </a:lnTo>
                  <a:lnTo>
                    <a:pt x="70" y="136"/>
                  </a:lnTo>
                  <a:lnTo>
                    <a:pt x="92" y="110"/>
                  </a:lnTo>
                  <a:lnTo>
                    <a:pt x="118" y="86"/>
                  </a:lnTo>
                  <a:lnTo>
                    <a:pt x="145" y="65"/>
                  </a:lnTo>
                  <a:lnTo>
                    <a:pt x="175" y="46"/>
                  </a:lnTo>
                  <a:lnTo>
                    <a:pt x="210" y="30"/>
                  </a:lnTo>
                  <a:lnTo>
                    <a:pt x="247" y="17"/>
                  </a:lnTo>
                  <a:lnTo>
                    <a:pt x="287" y="8"/>
                  </a:lnTo>
                  <a:lnTo>
                    <a:pt x="330" y="2"/>
                  </a:lnTo>
                  <a:lnTo>
                    <a:pt x="376" y="0"/>
                  </a:lnTo>
                  <a:lnTo>
                    <a:pt x="414" y="1"/>
                  </a:lnTo>
                  <a:lnTo>
                    <a:pt x="450" y="5"/>
                  </a:lnTo>
                  <a:lnTo>
                    <a:pt x="483" y="11"/>
                  </a:lnTo>
                  <a:lnTo>
                    <a:pt x="515" y="20"/>
                  </a:lnTo>
                  <a:lnTo>
                    <a:pt x="545" y="32"/>
                  </a:lnTo>
                  <a:lnTo>
                    <a:pt x="572" y="46"/>
                  </a:lnTo>
                  <a:lnTo>
                    <a:pt x="597" y="62"/>
                  </a:lnTo>
                  <a:lnTo>
                    <a:pt x="620" y="80"/>
                  </a:lnTo>
                  <a:lnTo>
                    <a:pt x="641" y="101"/>
                  </a:lnTo>
                  <a:lnTo>
                    <a:pt x="658" y="124"/>
                  </a:lnTo>
                  <a:lnTo>
                    <a:pt x="674" y="150"/>
                  </a:lnTo>
                  <a:lnTo>
                    <a:pt x="687" y="176"/>
                  </a:lnTo>
                  <a:lnTo>
                    <a:pt x="697" y="205"/>
                  </a:lnTo>
                  <a:lnTo>
                    <a:pt x="704" y="236"/>
                  </a:lnTo>
                  <a:lnTo>
                    <a:pt x="709" y="269"/>
                  </a:lnTo>
                  <a:lnTo>
                    <a:pt x="710" y="304"/>
                  </a:lnTo>
                  <a:lnTo>
                    <a:pt x="709" y="329"/>
                  </a:lnTo>
                  <a:lnTo>
                    <a:pt x="705" y="356"/>
                  </a:lnTo>
                  <a:lnTo>
                    <a:pt x="700" y="384"/>
                  </a:lnTo>
                  <a:lnTo>
                    <a:pt x="692" y="411"/>
                  </a:lnTo>
                  <a:lnTo>
                    <a:pt x="681" y="439"/>
                  </a:lnTo>
                  <a:lnTo>
                    <a:pt x="667" y="468"/>
                  </a:lnTo>
                  <a:lnTo>
                    <a:pt x="650" y="494"/>
                  </a:lnTo>
                  <a:lnTo>
                    <a:pt x="630" y="521"/>
                  </a:lnTo>
                  <a:lnTo>
                    <a:pt x="606" y="545"/>
                  </a:lnTo>
                  <a:lnTo>
                    <a:pt x="580" y="568"/>
                  </a:lnTo>
                  <a:lnTo>
                    <a:pt x="549" y="589"/>
                  </a:lnTo>
                  <a:lnTo>
                    <a:pt x="514" y="606"/>
                  </a:lnTo>
                  <a:lnTo>
                    <a:pt x="476" y="621"/>
                  </a:lnTo>
                  <a:lnTo>
                    <a:pt x="433" y="631"/>
                  </a:lnTo>
                  <a:lnTo>
                    <a:pt x="386" y="638"/>
                  </a:lnTo>
                  <a:lnTo>
                    <a:pt x="334" y="641"/>
                  </a:lnTo>
                  <a:lnTo>
                    <a:pt x="344" y="506"/>
                  </a:lnTo>
                  <a:close/>
                </a:path>
              </a:pathLst>
            </a:custGeom>
            <a:solidFill>
              <a:schemeClr val="accent2"/>
            </a:solid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en-US"/>
            </a:p>
          </p:txBody>
        </p:sp>
      </p:grpSp>
    </p:spTree>
    <p:custDataLst>
      <p:tags r:id="rId1"/>
    </p:custDataLst>
    <p:extLst>
      <p:ext uri="{BB962C8B-B14F-4D97-AF65-F5344CB8AC3E}">
        <p14:creationId xmlns:p14="http://schemas.microsoft.com/office/powerpoint/2010/main" val="1246609944"/>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81602"/>
                                        </p:tgtEl>
                                        <p:attrNameLst>
                                          <p:attrName>style.visibility</p:attrName>
                                        </p:attrNameLst>
                                      </p:cBhvr>
                                      <p:to>
                                        <p:strVal val="visible"/>
                                      </p:to>
                                    </p:set>
                                    <p:animEffect transition="in" filter="dissolve">
                                      <p:cBhvr>
                                        <p:cTn id="7" dur="500"/>
                                        <p:tgtEl>
                                          <p:spTgt spid="281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Box 2"/>
          <p:cNvSpPr txBox="1">
            <a:spLocks noChangeArrowheads="1"/>
          </p:cNvSpPr>
          <p:nvPr/>
        </p:nvSpPr>
        <p:spPr bwMode="auto">
          <a:xfrm>
            <a:off x="1295400" y="908447"/>
            <a:ext cx="3498458" cy="5016758"/>
          </a:xfrm>
          <a:prstGeom prst="rect">
            <a:avLst/>
          </a:prstGeom>
          <a:noFill/>
          <a:ln w="9525">
            <a:noFill/>
            <a:miter lim="800000"/>
            <a:headEnd/>
            <a:tailEnd/>
          </a:ln>
        </p:spPr>
        <p:txBody>
          <a:bodyPr wrap="none">
            <a:spAutoFit/>
          </a:bodyPr>
          <a:lstStyle/>
          <a:p>
            <a:r>
              <a:rPr lang="en-US" sz="4000" dirty="0">
                <a:latin typeface="Calibri" pitchFamily="34" charset="0"/>
                <a:cs typeface="Calibri" pitchFamily="34" charset="0"/>
              </a:rPr>
              <a:t>Dollar Bill</a:t>
            </a:r>
          </a:p>
          <a:p>
            <a:r>
              <a:rPr lang="en-US" sz="4000" dirty="0">
                <a:latin typeface="Calibri" pitchFamily="34" charset="0"/>
                <a:cs typeface="Calibri" pitchFamily="34" charset="0"/>
              </a:rPr>
              <a:t>Dice</a:t>
            </a:r>
          </a:p>
          <a:p>
            <a:r>
              <a:rPr lang="en-US" sz="4000" dirty="0">
                <a:latin typeface="Calibri" pitchFamily="34" charset="0"/>
                <a:cs typeface="Calibri" pitchFamily="34" charset="0"/>
              </a:rPr>
              <a:t>Tricycle</a:t>
            </a:r>
          </a:p>
          <a:p>
            <a:r>
              <a:rPr lang="en-US" sz="4000" dirty="0">
                <a:latin typeface="Calibri" pitchFamily="34" charset="0"/>
                <a:cs typeface="Calibri" pitchFamily="34" charset="0"/>
              </a:rPr>
              <a:t>Four-leaf Clover</a:t>
            </a:r>
          </a:p>
          <a:p>
            <a:r>
              <a:rPr lang="en-US" sz="4000" dirty="0">
                <a:latin typeface="Calibri" pitchFamily="34" charset="0"/>
                <a:cs typeface="Calibri" pitchFamily="34" charset="0"/>
              </a:rPr>
              <a:t>Hand</a:t>
            </a:r>
          </a:p>
          <a:p>
            <a:r>
              <a:rPr lang="en-US" sz="4000" dirty="0">
                <a:latin typeface="Calibri" pitchFamily="34" charset="0"/>
                <a:cs typeface="Calibri" pitchFamily="34" charset="0"/>
              </a:rPr>
              <a:t>Six-Pack</a:t>
            </a:r>
          </a:p>
          <a:p>
            <a:r>
              <a:rPr lang="en-US" sz="4000" dirty="0">
                <a:latin typeface="Calibri" pitchFamily="34" charset="0"/>
                <a:cs typeface="Calibri" pitchFamily="34" charset="0"/>
              </a:rPr>
              <a:t>Seven-Up</a:t>
            </a:r>
          </a:p>
          <a:p>
            <a:r>
              <a:rPr lang="en-US" sz="4000" dirty="0">
                <a:latin typeface="Calibri" pitchFamily="34" charset="0"/>
                <a:cs typeface="Calibri" pitchFamily="34" charset="0"/>
              </a:rPr>
              <a:t>Octopus</a:t>
            </a:r>
          </a:p>
        </p:txBody>
      </p:sp>
      <p:sp>
        <p:nvSpPr>
          <p:cNvPr id="31748" name="TextBox 3"/>
          <p:cNvSpPr txBox="1">
            <a:spLocks noChangeArrowheads="1"/>
          </p:cNvSpPr>
          <p:nvPr/>
        </p:nvSpPr>
        <p:spPr bwMode="auto">
          <a:xfrm>
            <a:off x="5257800" y="908447"/>
            <a:ext cx="3339056" cy="4401205"/>
          </a:xfrm>
          <a:prstGeom prst="rect">
            <a:avLst/>
          </a:prstGeom>
          <a:noFill/>
          <a:ln w="9525">
            <a:noFill/>
            <a:miter lim="800000"/>
            <a:headEnd/>
            <a:tailEnd/>
          </a:ln>
        </p:spPr>
        <p:txBody>
          <a:bodyPr wrap="none">
            <a:spAutoFit/>
          </a:bodyPr>
          <a:lstStyle/>
          <a:p>
            <a:r>
              <a:rPr lang="en-US" sz="4000" dirty="0">
                <a:latin typeface="Calibri" pitchFamily="34" charset="0"/>
                <a:cs typeface="Calibri" pitchFamily="34" charset="0"/>
              </a:rPr>
              <a:t>Cat Lives</a:t>
            </a:r>
          </a:p>
          <a:p>
            <a:r>
              <a:rPr lang="en-US" sz="4000" dirty="0">
                <a:latin typeface="Calibri" pitchFamily="34" charset="0"/>
                <a:cs typeface="Calibri" pitchFamily="34" charset="0"/>
              </a:rPr>
              <a:t>Bowling Pins</a:t>
            </a:r>
          </a:p>
          <a:p>
            <a:r>
              <a:rPr lang="en-US" sz="4000" dirty="0">
                <a:latin typeface="Calibri" pitchFamily="34" charset="0"/>
                <a:cs typeface="Calibri" pitchFamily="34" charset="0"/>
              </a:rPr>
              <a:t>Football Team</a:t>
            </a:r>
          </a:p>
          <a:p>
            <a:r>
              <a:rPr lang="en-US" sz="4000" dirty="0">
                <a:latin typeface="Calibri" pitchFamily="34" charset="0"/>
                <a:cs typeface="Calibri" pitchFamily="34" charset="0"/>
              </a:rPr>
              <a:t>Dozen Eggs</a:t>
            </a:r>
          </a:p>
          <a:p>
            <a:r>
              <a:rPr lang="en-US" sz="4000" dirty="0">
                <a:latin typeface="Calibri" pitchFamily="34" charset="0"/>
                <a:cs typeface="Calibri" pitchFamily="34" charset="0"/>
              </a:rPr>
              <a:t>Unlucky Friday</a:t>
            </a:r>
          </a:p>
          <a:p>
            <a:r>
              <a:rPr lang="en-US" sz="4000" dirty="0">
                <a:latin typeface="Calibri" pitchFamily="34" charset="0"/>
                <a:cs typeface="Calibri" pitchFamily="34" charset="0"/>
              </a:rPr>
              <a:t>Valentine’s Day</a:t>
            </a:r>
          </a:p>
          <a:p>
            <a:r>
              <a:rPr lang="en-US" sz="4000" dirty="0">
                <a:latin typeface="Calibri" pitchFamily="34" charset="0"/>
                <a:cs typeface="Calibri" pitchFamily="34" charset="0"/>
              </a:rPr>
              <a:t>Quarter Hour</a:t>
            </a:r>
          </a:p>
        </p:txBody>
      </p:sp>
    </p:spTree>
    <p:custDataLst>
      <p:tags r:id="rId1"/>
    </p:custDataLst>
    <p:extLst>
      <p:ext uri="{BB962C8B-B14F-4D97-AF65-F5344CB8AC3E}">
        <p14:creationId xmlns:p14="http://schemas.microsoft.com/office/powerpoint/2010/main" val="1850329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838200" y="2819400"/>
            <a:ext cx="7772400" cy="1143000"/>
          </a:xfrm>
        </p:spPr>
        <p:txBody>
          <a:bodyPr/>
          <a:lstStyle/>
          <a:p>
            <a:pPr algn="ctr"/>
            <a:r>
              <a:rPr lang="en-US" dirty="0" smtClean="0"/>
              <a:t>How many words or phrases </a:t>
            </a:r>
            <a:br>
              <a:rPr lang="en-US" dirty="0" smtClean="0"/>
            </a:br>
            <a:r>
              <a:rPr lang="en-US" dirty="0" smtClean="0"/>
              <a:t>do you remember?</a:t>
            </a:r>
            <a:endParaRPr lang="en-US" dirty="0"/>
          </a:p>
        </p:txBody>
      </p:sp>
    </p:spTree>
    <p:custDataLst>
      <p:tags r:id="rId1"/>
    </p:custDataLst>
    <p:extLst>
      <p:ext uri="{BB962C8B-B14F-4D97-AF65-F5344CB8AC3E}">
        <p14:creationId xmlns:p14="http://schemas.microsoft.com/office/powerpoint/2010/main" val="293042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685800" y="1219200"/>
            <a:ext cx="8001000" cy="1143000"/>
          </a:xfrm>
        </p:spPr>
        <p:txBody>
          <a:bodyPr>
            <a:normAutofit/>
          </a:bodyPr>
          <a:lstStyle/>
          <a:p>
            <a:r>
              <a:rPr lang="en-US" dirty="0" smtClean="0">
                <a:latin typeface="+mn-lt"/>
              </a:rPr>
              <a:t>Let’s look at the words again…</a:t>
            </a:r>
            <a:endParaRPr lang="en-US" b="1" dirty="0" smtClean="0">
              <a:latin typeface="+mn-lt"/>
              <a:cs typeface="Times New Roman" pitchFamily="18" charset="0"/>
            </a:endParaRPr>
          </a:p>
        </p:txBody>
      </p:sp>
      <p:sp>
        <p:nvSpPr>
          <p:cNvPr id="5" name="Rectangle 4"/>
          <p:cNvSpPr/>
          <p:nvPr/>
        </p:nvSpPr>
        <p:spPr>
          <a:xfrm>
            <a:off x="1143000" y="3200400"/>
            <a:ext cx="7930390" cy="1323439"/>
          </a:xfrm>
          <a:prstGeom prst="rect">
            <a:avLst/>
          </a:prstGeom>
        </p:spPr>
        <p:txBody>
          <a:bodyPr wrap="square">
            <a:spAutoFit/>
          </a:bodyPr>
          <a:lstStyle/>
          <a:p>
            <a:pPr algn="ctr"/>
            <a:r>
              <a:rPr lang="en-US" sz="4000" dirty="0" smtClean="0">
                <a:latin typeface="+mn-lt"/>
              </a:rPr>
              <a:t>What are they arranged </a:t>
            </a:r>
          </a:p>
          <a:p>
            <a:pPr algn="ctr"/>
            <a:r>
              <a:rPr lang="en-US" sz="4000" dirty="0" smtClean="0">
                <a:latin typeface="+mn-lt"/>
              </a:rPr>
              <a:t>according to?</a:t>
            </a:r>
          </a:p>
        </p:txBody>
      </p:sp>
    </p:spTree>
    <p:custDataLst>
      <p:tags r:id="rId1"/>
    </p:custDataLst>
    <p:extLst>
      <p:ext uri="{BB962C8B-B14F-4D97-AF65-F5344CB8AC3E}">
        <p14:creationId xmlns:p14="http://schemas.microsoft.com/office/powerpoint/2010/main" val="2942730588"/>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81602"/>
                                        </p:tgtEl>
                                        <p:attrNameLst>
                                          <p:attrName>style.visibility</p:attrName>
                                        </p:attrNameLst>
                                      </p:cBhvr>
                                      <p:to>
                                        <p:strVal val="visible"/>
                                      </p:to>
                                    </p:set>
                                    <p:animEffect transition="in" filter="dissolve">
                                      <p:cBhvr>
                                        <p:cTn id="7" dur="500"/>
                                        <p:tgtEl>
                                          <p:spTgt spid="281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8DCDB4A-EFEE-4D42-B947-EB9F99F1F4E9}" type="slidenum">
              <a:rPr lang="en-US" smtClean="0"/>
              <a:pPr>
                <a:defRPr/>
              </a:pPr>
              <a:t>14</a:t>
            </a:fld>
            <a:endParaRPr lang="en-US"/>
          </a:p>
        </p:txBody>
      </p:sp>
      <p:sp>
        <p:nvSpPr>
          <p:cNvPr id="31747" name="TextBox 2"/>
          <p:cNvSpPr txBox="1">
            <a:spLocks noChangeArrowheads="1"/>
          </p:cNvSpPr>
          <p:nvPr/>
        </p:nvSpPr>
        <p:spPr bwMode="auto">
          <a:xfrm>
            <a:off x="990600" y="1447800"/>
            <a:ext cx="4117975" cy="5016500"/>
          </a:xfrm>
          <a:prstGeom prst="rect">
            <a:avLst/>
          </a:prstGeom>
          <a:noFill/>
          <a:ln w="9525">
            <a:noFill/>
            <a:miter lim="800000"/>
            <a:headEnd/>
            <a:tailEnd/>
          </a:ln>
        </p:spPr>
        <p:txBody>
          <a:bodyPr wrap="none">
            <a:spAutoFit/>
          </a:bodyPr>
          <a:lstStyle/>
          <a:p>
            <a:r>
              <a:rPr lang="en-US" sz="4000" dirty="0"/>
              <a:t>Dollar Bill</a:t>
            </a:r>
          </a:p>
          <a:p>
            <a:r>
              <a:rPr lang="en-US" sz="4000" dirty="0"/>
              <a:t>Dice</a:t>
            </a:r>
          </a:p>
          <a:p>
            <a:r>
              <a:rPr lang="en-US" sz="4000" dirty="0"/>
              <a:t>Tricycle</a:t>
            </a:r>
          </a:p>
          <a:p>
            <a:r>
              <a:rPr lang="en-US" sz="4000" dirty="0"/>
              <a:t>Four-leaf Clover</a:t>
            </a:r>
          </a:p>
          <a:p>
            <a:r>
              <a:rPr lang="en-US" sz="4000" dirty="0"/>
              <a:t>Hand</a:t>
            </a:r>
          </a:p>
          <a:p>
            <a:r>
              <a:rPr lang="en-US" sz="4000" dirty="0"/>
              <a:t>Six-Pack</a:t>
            </a:r>
          </a:p>
          <a:p>
            <a:r>
              <a:rPr lang="en-US" sz="4000" dirty="0"/>
              <a:t>Seven-Up</a:t>
            </a:r>
          </a:p>
          <a:p>
            <a:r>
              <a:rPr lang="en-US" sz="4000" dirty="0"/>
              <a:t>Octopus</a:t>
            </a:r>
          </a:p>
        </p:txBody>
      </p:sp>
      <p:sp>
        <p:nvSpPr>
          <p:cNvPr id="31748" name="TextBox 3"/>
          <p:cNvSpPr txBox="1">
            <a:spLocks noChangeArrowheads="1"/>
          </p:cNvSpPr>
          <p:nvPr/>
        </p:nvSpPr>
        <p:spPr bwMode="auto">
          <a:xfrm>
            <a:off x="4953000" y="1447800"/>
            <a:ext cx="3929063" cy="4400550"/>
          </a:xfrm>
          <a:prstGeom prst="rect">
            <a:avLst/>
          </a:prstGeom>
          <a:noFill/>
          <a:ln w="9525">
            <a:noFill/>
            <a:miter lim="800000"/>
            <a:headEnd/>
            <a:tailEnd/>
          </a:ln>
        </p:spPr>
        <p:txBody>
          <a:bodyPr wrap="none">
            <a:spAutoFit/>
          </a:bodyPr>
          <a:lstStyle/>
          <a:p>
            <a:r>
              <a:rPr lang="en-US" sz="4000" dirty="0"/>
              <a:t>Cat Lives</a:t>
            </a:r>
          </a:p>
          <a:p>
            <a:r>
              <a:rPr lang="en-US" sz="4000" dirty="0"/>
              <a:t>Bowling Pins</a:t>
            </a:r>
          </a:p>
          <a:p>
            <a:r>
              <a:rPr lang="en-US" sz="4000" dirty="0"/>
              <a:t>Football Team</a:t>
            </a:r>
          </a:p>
          <a:p>
            <a:r>
              <a:rPr lang="en-US" sz="4000" dirty="0"/>
              <a:t>Dozen Eggs</a:t>
            </a:r>
          </a:p>
          <a:p>
            <a:r>
              <a:rPr lang="en-US" sz="4000" dirty="0"/>
              <a:t>Unlucky Friday</a:t>
            </a:r>
          </a:p>
          <a:p>
            <a:r>
              <a:rPr lang="en-US" sz="4000" dirty="0"/>
              <a:t>Valentine’s Day</a:t>
            </a:r>
          </a:p>
          <a:p>
            <a:r>
              <a:rPr lang="en-US" sz="4000" dirty="0"/>
              <a:t>Quarter Hour</a:t>
            </a:r>
          </a:p>
        </p:txBody>
      </p:sp>
      <p:sp>
        <p:nvSpPr>
          <p:cNvPr id="5" name="TextBox 4"/>
          <p:cNvSpPr txBox="1"/>
          <p:nvPr/>
        </p:nvSpPr>
        <p:spPr>
          <a:xfrm>
            <a:off x="2286000" y="6096000"/>
            <a:ext cx="5943600" cy="461665"/>
          </a:xfrm>
          <a:prstGeom prst="rect">
            <a:avLst/>
          </a:prstGeom>
          <a:noFill/>
        </p:spPr>
        <p:txBody>
          <a:bodyPr wrap="square" rtlCol="0">
            <a:spAutoFit/>
          </a:bodyPr>
          <a:lstStyle/>
          <a:p>
            <a:r>
              <a:rPr lang="en-US" sz="2400" b="1" dirty="0" smtClean="0">
                <a:solidFill>
                  <a:schemeClr val="accent1"/>
                </a:solidFill>
              </a:rPr>
              <a:t>What are the words arranged according to?</a:t>
            </a:r>
            <a:endParaRPr lang="en-US" sz="2400" b="1" dirty="0">
              <a:solidFill>
                <a:schemeClr val="accent1"/>
              </a:solidFill>
            </a:endParaRPr>
          </a:p>
        </p:txBody>
      </p:sp>
    </p:spTree>
    <p:custDataLst>
      <p:tags r:id="rId1"/>
    </p:custDataLst>
    <p:extLst>
      <p:ext uri="{BB962C8B-B14F-4D97-AF65-F5344CB8AC3E}">
        <p14:creationId xmlns:p14="http://schemas.microsoft.com/office/powerpoint/2010/main" val="20965722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447800" y="2667000"/>
            <a:ext cx="7239000" cy="1143000"/>
          </a:xfrm>
        </p:spPr>
        <p:txBody>
          <a:bodyPr/>
          <a:lstStyle/>
          <a:p>
            <a:r>
              <a:rPr lang="en-US" b="1" dirty="0" smtClean="0"/>
              <a:t>NOW, how many words or phrases do you remember?</a:t>
            </a:r>
            <a:endParaRPr lang="en-US" b="1" dirty="0"/>
          </a:p>
        </p:txBody>
      </p:sp>
    </p:spTree>
    <p:custDataLst>
      <p:tags r:id="rId1"/>
    </p:custDataLst>
    <p:extLst>
      <p:ext uri="{BB962C8B-B14F-4D97-AF65-F5344CB8AC3E}">
        <p14:creationId xmlns:p14="http://schemas.microsoft.com/office/powerpoint/2010/main" val="3163802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1524000"/>
            <a:ext cx="8969991" cy="3124200"/>
          </a:xfrm>
        </p:spPr>
        <p:txBody>
          <a:bodyPr>
            <a:noAutofit/>
          </a:bodyPr>
          <a:lstStyle/>
          <a:p>
            <a:pPr algn="ctr" eaLnBrk="1" hangingPunct="1">
              <a:lnSpc>
                <a:spcPct val="150000"/>
              </a:lnSpc>
            </a:pPr>
            <a:r>
              <a:rPr lang="en-US" sz="4000" b="1" dirty="0" smtClean="0">
                <a:latin typeface="Tahoma" pitchFamily="34" charset="0"/>
                <a:ea typeface="Tahoma" pitchFamily="34" charset="0"/>
                <a:cs typeface="Tahoma" pitchFamily="34" charset="0"/>
              </a:rPr>
              <a:t>What were two major </a:t>
            </a:r>
            <a:r>
              <a:rPr lang="en-US" sz="4000" b="1" i="1" dirty="0" smtClean="0">
                <a:latin typeface="Tahoma" pitchFamily="34" charset="0"/>
                <a:ea typeface="Tahoma" pitchFamily="34" charset="0"/>
                <a:cs typeface="Tahoma" pitchFamily="34" charset="0"/>
              </a:rPr>
              <a:t>differences</a:t>
            </a:r>
            <a:r>
              <a:rPr lang="en-US" sz="4000" b="1" dirty="0" smtClean="0">
                <a:latin typeface="Tahoma" pitchFamily="34" charset="0"/>
                <a:ea typeface="Tahoma" pitchFamily="34" charset="0"/>
                <a:cs typeface="Tahoma" pitchFamily="34" charset="0"/>
              </a:rPr>
              <a:t> </a:t>
            </a:r>
            <a:br>
              <a:rPr lang="en-US" sz="4000" b="1" dirty="0" smtClean="0">
                <a:latin typeface="Tahoma" pitchFamily="34" charset="0"/>
                <a:ea typeface="Tahoma" pitchFamily="34" charset="0"/>
                <a:cs typeface="Tahoma" pitchFamily="34" charset="0"/>
              </a:rPr>
            </a:br>
            <a:r>
              <a:rPr lang="en-US" sz="4000" b="1" dirty="0" smtClean="0">
                <a:latin typeface="Tahoma" pitchFamily="34" charset="0"/>
                <a:ea typeface="Tahoma" pitchFamily="34" charset="0"/>
                <a:cs typeface="Tahoma" pitchFamily="34" charset="0"/>
              </a:rPr>
              <a:t>between the 1</a:t>
            </a:r>
            <a:r>
              <a:rPr lang="en-US" sz="4000" b="1" baseline="30000" dirty="0" smtClean="0">
                <a:latin typeface="Tahoma" pitchFamily="34" charset="0"/>
                <a:ea typeface="Tahoma" pitchFamily="34" charset="0"/>
                <a:cs typeface="Tahoma" pitchFamily="34" charset="0"/>
              </a:rPr>
              <a:t>st</a:t>
            </a:r>
            <a:r>
              <a:rPr lang="en-US" sz="4000" b="1" dirty="0">
                <a:latin typeface="Tahoma" pitchFamily="34" charset="0"/>
                <a:ea typeface="Tahoma" pitchFamily="34" charset="0"/>
                <a:cs typeface="Tahoma" pitchFamily="34" charset="0"/>
              </a:rPr>
              <a:t> </a:t>
            </a:r>
            <a:r>
              <a:rPr lang="en-US" sz="4000" b="1" dirty="0" smtClean="0">
                <a:latin typeface="Tahoma" pitchFamily="34" charset="0"/>
                <a:ea typeface="Tahoma" pitchFamily="34" charset="0"/>
                <a:cs typeface="Tahoma" pitchFamily="34" charset="0"/>
              </a:rPr>
              <a:t>and 2</a:t>
            </a:r>
            <a:r>
              <a:rPr lang="en-US" sz="4000" b="1" baseline="30000" dirty="0" smtClean="0">
                <a:latin typeface="Tahoma" pitchFamily="34" charset="0"/>
                <a:ea typeface="Tahoma" pitchFamily="34" charset="0"/>
                <a:cs typeface="Tahoma" pitchFamily="34" charset="0"/>
              </a:rPr>
              <a:t>nd</a:t>
            </a:r>
            <a:r>
              <a:rPr lang="en-US" sz="4000" b="1" dirty="0" smtClean="0">
                <a:latin typeface="Tahoma" pitchFamily="34" charset="0"/>
                <a:ea typeface="Tahoma" pitchFamily="34" charset="0"/>
                <a:cs typeface="Tahoma" pitchFamily="34" charset="0"/>
              </a:rPr>
              <a:t> attempts?</a:t>
            </a:r>
          </a:p>
        </p:txBody>
      </p:sp>
    </p:spTree>
    <p:custDataLst>
      <p:tags r:id="rId1"/>
    </p:custDataLst>
    <p:extLst>
      <p:ext uri="{BB962C8B-B14F-4D97-AF65-F5344CB8AC3E}">
        <p14:creationId xmlns:p14="http://schemas.microsoft.com/office/powerpoint/2010/main" val="29229379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3048000"/>
            <a:ext cx="8915400" cy="1143000"/>
          </a:xfrm>
        </p:spPr>
        <p:txBody>
          <a:bodyPr>
            <a:noAutofit/>
          </a:bodyPr>
          <a:lstStyle/>
          <a:p>
            <a:pPr algn="l" eaLnBrk="1" hangingPunct="1"/>
            <a:r>
              <a:rPr lang="en-US" sz="4000" b="1" dirty="0" smtClean="0">
                <a:latin typeface="+mn-lt"/>
              </a:rPr>
              <a:t>1.  We knew what the task was</a:t>
            </a:r>
            <a:r>
              <a:rPr lang="en-US" sz="4000" b="1" dirty="0" smtClean="0">
                <a:solidFill>
                  <a:schemeClr val="tx1"/>
                </a:solidFill>
                <a:latin typeface="+mn-lt"/>
              </a:rPr>
              <a:t/>
            </a:r>
            <a:br>
              <a:rPr lang="en-US" sz="4000" b="1" dirty="0" smtClean="0">
                <a:solidFill>
                  <a:schemeClr val="tx1"/>
                </a:solidFill>
                <a:latin typeface="+mn-lt"/>
              </a:rPr>
            </a:br>
            <a:r>
              <a:rPr lang="en-US" sz="4000" dirty="0" smtClean="0">
                <a:solidFill>
                  <a:schemeClr val="tx1"/>
                </a:solidFill>
                <a:latin typeface="+mn-lt"/>
              </a:rPr>
              <a:t/>
            </a:r>
            <a:br>
              <a:rPr lang="en-US" sz="4000" dirty="0" smtClean="0">
                <a:solidFill>
                  <a:schemeClr val="tx1"/>
                </a:solidFill>
                <a:latin typeface="+mn-lt"/>
              </a:rPr>
            </a:br>
            <a:endParaRPr lang="en-US" sz="4000" b="1" dirty="0" smtClean="0">
              <a:solidFill>
                <a:schemeClr val="tx1"/>
              </a:solidFill>
              <a:latin typeface="+mn-lt"/>
            </a:endParaRPr>
          </a:p>
        </p:txBody>
      </p:sp>
      <p:pic>
        <p:nvPicPr>
          <p:cNvPr id="17414" name="Picture 6" descr="C:\Documents and Settings\Saundra\Local Settings\Temporary Internet Files\Content.IE5\94RU1QGU\MC900441880[1].wmf"/>
          <p:cNvPicPr>
            <a:picLocks noChangeAspect="1" noChangeArrowheads="1"/>
          </p:cNvPicPr>
          <p:nvPr/>
        </p:nvPicPr>
        <p:blipFill>
          <a:blip r:embed="rId3" cstate="print"/>
          <a:srcRect/>
          <a:stretch>
            <a:fillRect/>
          </a:stretch>
        </p:blipFill>
        <p:spPr bwMode="auto">
          <a:xfrm>
            <a:off x="7543800" y="685800"/>
            <a:ext cx="1279525" cy="1784350"/>
          </a:xfrm>
          <a:prstGeom prst="rect">
            <a:avLst/>
          </a:prstGeom>
          <a:noFill/>
        </p:spPr>
      </p:pic>
      <p:sp>
        <p:nvSpPr>
          <p:cNvPr id="3" name="TextBox 2"/>
          <p:cNvSpPr txBox="1"/>
          <p:nvPr/>
        </p:nvSpPr>
        <p:spPr>
          <a:xfrm>
            <a:off x="152400" y="4191000"/>
            <a:ext cx="8839200" cy="1323439"/>
          </a:xfrm>
          <a:prstGeom prst="rect">
            <a:avLst/>
          </a:prstGeom>
          <a:noFill/>
        </p:spPr>
        <p:txBody>
          <a:bodyPr wrap="square" rtlCol="0">
            <a:spAutoFit/>
          </a:bodyPr>
          <a:lstStyle/>
          <a:p>
            <a:r>
              <a:rPr lang="en-US" sz="4000" b="1" i="1" dirty="0">
                <a:solidFill>
                  <a:schemeClr val="tx2"/>
                </a:solidFill>
                <a:latin typeface="Tahoma" pitchFamily="34" charset="0"/>
                <a:ea typeface="Tahoma" pitchFamily="34" charset="0"/>
                <a:cs typeface="Tahoma" pitchFamily="34" charset="0"/>
              </a:rPr>
              <a:t>2.  We knew how </a:t>
            </a:r>
            <a:r>
              <a:rPr lang="en-US" sz="4000" b="1" i="1" dirty="0" smtClean="0">
                <a:solidFill>
                  <a:schemeClr val="tx2"/>
                </a:solidFill>
                <a:latin typeface="Tahoma" pitchFamily="34" charset="0"/>
                <a:ea typeface="Tahoma" pitchFamily="34" charset="0"/>
                <a:cs typeface="Tahoma" pitchFamily="34" charset="0"/>
              </a:rPr>
              <a:t>the information </a:t>
            </a:r>
            <a:r>
              <a:rPr lang="en-US" sz="4000" b="1" i="1" dirty="0">
                <a:solidFill>
                  <a:schemeClr val="tx2"/>
                </a:solidFill>
                <a:latin typeface="Tahoma" pitchFamily="34" charset="0"/>
                <a:ea typeface="Tahoma" pitchFamily="34" charset="0"/>
                <a:cs typeface="Tahoma" pitchFamily="34" charset="0"/>
              </a:rPr>
              <a:t/>
            </a:r>
            <a:br>
              <a:rPr lang="en-US" sz="4000" b="1" i="1" dirty="0">
                <a:solidFill>
                  <a:schemeClr val="tx2"/>
                </a:solidFill>
                <a:latin typeface="Tahoma" pitchFamily="34" charset="0"/>
                <a:ea typeface="Tahoma" pitchFamily="34" charset="0"/>
                <a:cs typeface="Tahoma" pitchFamily="34" charset="0"/>
              </a:rPr>
            </a:br>
            <a:r>
              <a:rPr lang="en-US" sz="4000" b="1" i="1" dirty="0">
                <a:solidFill>
                  <a:schemeClr val="tx2"/>
                </a:solidFill>
                <a:latin typeface="Tahoma" pitchFamily="34" charset="0"/>
                <a:ea typeface="Tahoma" pitchFamily="34" charset="0"/>
                <a:cs typeface="Tahoma" pitchFamily="34" charset="0"/>
              </a:rPr>
              <a:t>	 was organized</a:t>
            </a:r>
          </a:p>
        </p:txBody>
      </p:sp>
    </p:spTree>
    <p:custDataLst>
      <p:tags r:id="rId1"/>
    </p:custDataLst>
    <p:extLst>
      <p:ext uri="{BB962C8B-B14F-4D97-AF65-F5344CB8AC3E}">
        <p14:creationId xmlns:p14="http://schemas.microsoft.com/office/powerpoint/2010/main" val="322053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304800" y="914400"/>
            <a:ext cx="8839200" cy="1143000"/>
          </a:xfrm>
        </p:spPr>
        <p:txBody>
          <a:bodyPr/>
          <a:lstStyle/>
          <a:p>
            <a:pPr algn="ctr" eaLnBrk="1" hangingPunct="1"/>
            <a:r>
              <a:rPr lang="en-US" b="1" dirty="0" smtClean="0"/>
              <a:t>Turning Yourself into an </a:t>
            </a:r>
            <a:br>
              <a:rPr lang="en-US" b="1" dirty="0" smtClean="0"/>
            </a:br>
            <a:r>
              <a:rPr lang="en-US" b="1" dirty="0" smtClean="0"/>
              <a:t>Efficient, Expert Learner</a:t>
            </a:r>
          </a:p>
        </p:txBody>
      </p:sp>
      <p:sp>
        <p:nvSpPr>
          <p:cNvPr id="113667" name="Rectangle 3"/>
          <p:cNvSpPr>
            <a:spLocks noGrp="1" noChangeArrowheads="1"/>
          </p:cNvSpPr>
          <p:nvPr>
            <p:ph type="body" idx="1"/>
          </p:nvPr>
        </p:nvSpPr>
        <p:spPr>
          <a:xfrm>
            <a:off x="0" y="2286000"/>
            <a:ext cx="8991600" cy="4724400"/>
          </a:xfrm>
        </p:spPr>
        <p:txBody>
          <a:bodyPr/>
          <a:lstStyle/>
          <a:p>
            <a:pPr eaLnBrk="1" hangingPunct="1"/>
            <a:r>
              <a:rPr lang="en-US" sz="2800" dirty="0" smtClean="0">
                <a:solidFill>
                  <a:srgbClr val="080808"/>
                </a:solidFill>
              </a:rPr>
              <a:t>Do “think aloud” exercises</a:t>
            </a:r>
          </a:p>
          <a:p>
            <a:pPr eaLnBrk="1" hangingPunct="1"/>
            <a:r>
              <a:rPr lang="en-US" sz="2800" dirty="0" smtClean="0">
                <a:solidFill>
                  <a:srgbClr val="080808"/>
                </a:solidFill>
              </a:rPr>
              <a:t>Constantly ask yourself “why” and “what if” questions</a:t>
            </a:r>
          </a:p>
          <a:p>
            <a:pPr eaLnBrk="1" hangingPunct="1"/>
            <a:r>
              <a:rPr lang="en-US" sz="2800" dirty="0" smtClean="0">
                <a:solidFill>
                  <a:srgbClr val="080808"/>
                </a:solidFill>
              </a:rPr>
              <a:t>Always test your understanding by verbalizing or writing about concepts; practice retrieval of information</a:t>
            </a:r>
          </a:p>
          <a:p>
            <a:pPr eaLnBrk="1" hangingPunct="1"/>
            <a:r>
              <a:rPr lang="en-US" sz="2800" dirty="0" smtClean="0">
                <a:solidFill>
                  <a:srgbClr val="080808"/>
                </a:solidFill>
              </a:rPr>
              <a:t>Move your activities higher on the </a:t>
            </a:r>
            <a:r>
              <a:rPr lang="en-US" sz="2800" i="1" dirty="0" smtClean="0">
                <a:solidFill>
                  <a:srgbClr val="C00000"/>
                </a:solidFill>
              </a:rPr>
              <a:t>Bloom’s taxonomy </a:t>
            </a:r>
            <a:r>
              <a:rPr lang="en-US" sz="2800" dirty="0" smtClean="0">
                <a:solidFill>
                  <a:srgbClr val="080808"/>
                </a:solidFill>
              </a:rPr>
              <a:t>scale by comparing and contrasting, thinking of analogies, thinking of new pathways, etc. </a:t>
            </a:r>
          </a:p>
          <a:p>
            <a:pPr eaLnBrk="1" hangingPunct="1">
              <a:buNone/>
            </a:pPr>
            <a:endParaRPr lang="en-US" sz="2800" dirty="0" smtClean="0">
              <a:solidFill>
                <a:srgbClr val="080808"/>
              </a:solidFill>
            </a:endParaRPr>
          </a:p>
          <a:p>
            <a:pPr eaLnBrk="1" hangingPunct="1">
              <a:buFontTx/>
              <a:buNone/>
            </a:pPr>
            <a:endParaRPr lang="en-US" sz="2800" dirty="0" smtClean="0">
              <a:solidFill>
                <a:srgbClr val="080808"/>
              </a:solidFill>
            </a:endParaRPr>
          </a:p>
        </p:txBody>
      </p:sp>
    </p:spTree>
    <p:custDataLst>
      <p:tags r:id="rId1"/>
    </p:custData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dissolve">
                                      <p:cBhvr>
                                        <p:cTn id="7" dur="500"/>
                                        <p:tgtEl>
                                          <p:spTgt spid="113666"/>
                                        </p:tgtEl>
                                      </p:cBhvr>
                                    </p:animEffect>
                                  </p:childTnLst>
                                </p:cTn>
                              </p:par>
                            </p:childTnLst>
                          </p:cTn>
                        </p:par>
                        <p:par>
                          <p:cTn id="8" fill="hold">
                            <p:stCondLst>
                              <p:cond delay="500"/>
                            </p:stCondLst>
                            <p:childTnLst>
                              <p:par>
                                <p:cTn id="9" presetID="9" presetClass="entr" presetSubtype="0" fill="hold" grpId="0" nodeType="afterEffect">
                                  <p:stCondLst>
                                    <p:cond delay="1000"/>
                                  </p:stCondLst>
                                  <p:childTnLst>
                                    <p:set>
                                      <p:cBhvr>
                                        <p:cTn id="10" dur="1" fill="hold">
                                          <p:stCondLst>
                                            <p:cond delay="0"/>
                                          </p:stCondLst>
                                        </p:cTn>
                                        <p:tgtEl>
                                          <p:spTgt spid="113667">
                                            <p:txEl>
                                              <p:pRg st="0" end="0"/>
                                            </p:txEl>
                                          </p:spTgt>
                                        </p:tgtEl>
                                        <p:attrNameLst>
                                          <p:attrName>style.visibility</p:attrName>
                                        </p:attrNameLst>
                                      </p:cBhvr>
                                      <p:to>
                                        <p:strVal val="visible"/>
                                      </p:to>
                                    </p:set>
                                    <p:animEffect transition="in" filter="dissolve">
                                      <p:cBhvr>
                                        <p:cTn id="11" dur="500"/>
                                        <p:tgtEl>
                                          <p:spTgt spid="113667">
                                            <p:txEl>
                                              <p:pRg st="0" end="0"/>
                                            </p:txEl>
                                          </p:spTgt>
                                        </p:tgtEl>
                                      </p:cBhvr>
                                    </p:animEffect>
                                  </p:childTnLst>
                                </p:cTn>
                              </p:par>
                            </p:childTnLst>
                          </p:cTn>
                        </p:par>
                        <p:par>
                          <p:cTn id="12" fill="hold">
                            <p:stCondLst>
                              <p:cond delay="2000"/>
                            </p:stCondLst>
                            <p:childTnLst>
                              <p:par>
                                <p:cTn id="13" presetID="9" presetClass="entr" presetSubtype="0" fill="hold" grpId="0" nodeType="afterEffect">
                                  <p:stCondLst>
                                    <p:cond delay="1000"/>
                                  </p:stCondLst>
                                  <p:childTnLst>
                                    <p:set>
                                      <p:cBhvr>
                                        <p:cTn id="14" dur="1" fill="hold">
                                          <p:stCondLst>
                                            <p:cond delay="0"/>
                                          </p:stCondLst>
                                        </p:cTn>
                                        <p:tgtEl>
                                          <p:spTgt spid="113667">
                                            <p:txEl>
                                              <p:pRg st="1" end="1"/>
                                            </p:txEl>
                                          </p:spTgt>
                                        </p:tgtEl>
                                        <p:attrNameLst>
                                          <p:attrName>style.visibility</p:attrName>
                                        </p:attrNameLst>
                                      </p:cBhvr>
                                      <p:to>
                                        <p:strVal val="visible"/>
                                      </p:to>
                                    </p:set>
                                    <p:animEffect transition="in" filter="dissolve">
                                      <p:cBhvr>
                                        <p:cTn id="15" dur="500"/>
                                        <p:tgtEl>
                                          <p:spTgt spid="113667">
                                            <p:txEl>
                                              <p:pRg st="1" end="1"/>
                                            </p:txEl>
                                          </p:spTgt>
                                        </p:tgtEl>
                                      </p:cBhvr>
                                    </p:animEffect>
                                  </p:childTnLst>
                                </p:cTn>
                              </p:par>
                            </p:childTnLst>
                          </p:cTn>
                        </p:par>
                        <p:par>
                          <p:cTn id="16" fill="hold">
                            <p:stCondLst>
                              <p:cond delay="3500"/>
                            </p:stCondLst>
                            <p:childTnLst>
                              <p:par>
                                <p:cTn id="17" presetID="9" presetClass="entr" presetSubtype="0" fill="hold" grpId="0" nodeType="afterEffect">
                                  <p:stCondLst>
                                    <p:cond delay="1000"/>
                                  </p:stCondLst>
                                  <p:childTnLst>
                                    <p:set>
                                      <p:cBhvr>
                                        <p:cTn id="18" dur="1" fill="hold">
                                          <p:stCondLst>
                                            <p:cond delay="0"/>
                                          </p:stCondLst>
                                        </p:cTn>
                                        <p:tgtEl>
                                          <p:spTgt spid="113667">
                                            <p:txEl>
                                              <p:pRg st="2" end="2"/>
                                            </p:txEl>
                                          </p:spTgt>
                                        </p:tgtEl>
                                        <p:attrNameLst>
                                          <p:attrName>style.visibility</p:attrName>
                                        </p:attrNameLst>
                                      </p:cBhvr>
                                      <p:to>
                                        <p:strVal val="visible"/>
                                      </p:to>
                                    </p:set>
                                    <p:animEffect transition="in" filter="dissolve">
                                      <p:cBhvr>
                                        <p:cTn id="19" dur="500"/>
                                        <p:tgtEl>
                                          <p:spTgt spid="113667">
                                            <p:txEl>
                                              <p:pRg st="2" end="2"/>
                                            </p:txEl>
                                          </p:spTgt>
                                        </p:tgtEl>
                                      </p:cBhvr>
                                    </p:animEffect>
                                  </p:childTnLst>
                                </p:cTn>
                              </p:par>
                            </p:childTnLst>
                          </p:cTn>
                        </p:par>
                        <p:par>
                          <p:cTn id="20" fill="hold">
                            <p:stCondLst>
                              <p:cond delay="5000"/>
                            </p:stCondLst>
                            <p:childTnLst>
                              <p:par>
                                <p:cTn id="21" presetID="9" presetClass="entr" presetSubtype="0" fill="hold" grpId="0" nodeType="afterEffect">
                                  <p:stCondLst>
                                    <p:cond delay="1000"/>
                                  </p:stCondLst>
                                  <p:childTnLst>
                                    <p:set>
                                      <p:cBhvr>
                                        <p:cTn id="22" dur="1" fill="hold">
                                          <p:stCondLst>
                                            <p:cond delay="0"/>
                                          </p:stCondLst>
                                        </p:cTn>
                                        <p:tgtEl>
                                          <p:spTgt spid="113667">
                                            <p:txEl>
                                              <p:pRg st="3" end="3"/>
                                            </p:txEl>
                                          </p:spTgt>
                                        </p:tgtEl>
                                        <p:attrNameLst>
                                          <p:attrName>style.visibility</p:attrName>
                                        </p:attrNameLst>
                                      </p:cBhvr>
                                      <p:to>
                                        <p:strVal val="visible"/>
                                      </p:to>
                                    </p:set>
                                    <p:animEffect transition="in" filter="dissolve">
                                      <p:cBhvr>
                                        <p:cTn id="23" dur="500"/>
                                        <p:tgtEl>
                                          <p:spTgt spid="1136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autoUpdateAnimBg="0"/>
      <p:bldP spid="113667" grpId="0" build="p" autoUpdateAnimBg="0" advAuto="100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AutoShape 2"/>
          <p:cNvSpPr>
            <a:spLocks noChangeArrowheads="1"/>
          </p:cNvSpPr>
          <p:nvPr/>
        </p:nvSpPr>
        <p:spPr bwMode="auto">
          <a:xfrm>
            <a:off x="1524000" y="201613"/>
            <a:ext cx="6172200" cy="6253162"/>
          </a:xfrm>
          <a:prstGeom prst="triangle">
            <a:avLst>
              <a:gd name="adj" fmla="val 50000"/>
            </a:avLst>
          </a:prstGeom>
          <a:solidFill>
            <a:schemeClr val="bg1"/>
          </a:solidFill>
          <a:ln w="9525">
            <a:solidFill>
              <a:schemeClr val="tx1"/>
            </a:solidFill>
            <a:miter lim="800000"/>
            <a:headEnd/>
            <a:tailEnd/>
          </a:ln>
        </p:spPr>
        <p:txBody>
          <a:bodyPr wrap="none" anchor="ctr"/>
          <a:lstStyle/>
          <a:p>
            <a:endParaRPr lang="en-US" dirty="0"/>
          </a:p>
        </p:txBody>
      </p:sp>
      <p:sp>
        <p:nvSpPr>
          <p:cNvPr id="28675" name="Freeform 3"/>
          <p:cNvSpPr>
            <a:spLocks/>
          </p:cNvSpPr>
          <p:nvPr/>
        </p:nvSpPr>
        <p:spPr bwMode="auto">
          <a:xfrm>
            <a:off x="2541588" y="4337050"/>
            <a:ext cx="4117975" cy="1588"/>
          </a:xfrm>
          <a:custGeom>
            <a:avLst/>
            <a:gdLst>
              <a:gd name="T0" fmla="*/ 0 w 2853"/>
              <a:gd name="T1" fmla="*/ 0 h 1"/>
              <a:gd name="T2" fmla="*/ 2147483647 w 2853"/>
              <a:gd name="T3" fmla="*/ 0 h 1"/>
              <a:gd name="T4" fmla="*/ 0 60000 65536"/>
              <a:gd name="T5" fmla="*/ 0 60000 65536"/>
              <a:gd name="T6" fmla="*/ 0 w 2853"/>
              <a:gd name="T7" fmla="*/ 0 h 1"/>
              <a:gd name="T8" fmla="*/ 2853 w 2853"/>
              <a:gd name="T9" fmla="*/ 1 h 1"/>
            </a:gdLst>
            <a:ahLst/>
            <a:cxnLst>
              <a:cxn ang="T4">
                <a:pos x="T0" y="T1"/>
              </a:cxn>
              <a:cxn ang="T5">
                <a:pos x="T2" y="T3"/>
              </a:cxn>
            </a:cxnLst>
            <a:rect l="T6" t="T7" r="T8" b="T9"/>
            <a:pathLst>
              <a:path w="2853" h="1">
                <a:moveTo>
                  <a:pt x="0" y="0"/>
                </a:moveTo>
                <a:lnTo>
                  <a:pt x="2853" y="0"/>
                </a:lnTo>
              </a:path>
            </a:pathLst>
          </a:custGeom>
          <a:noFill/>
          <a:ln w="9525">
            <a:solidFill>
              <a:schemeClr val="tx1"/>
            </a:solidFill>
            <a:round/>
            <a:headEnd/>
            <a:tailEnd/>
          </a:ln>
        </p:spPr>
        <p:txBody>
          <a:bodyPr/>
          <a:lstStyle/>
          <a:p>
            <a:endParaRPr lang="en-US" dirty="0"/>
          </a:p>
        </p:txBody>
      </p:sp>
      <p:sp>
        <p:nvSpPr>
          <p:cNvPr id="28676" name="Freeform 4"/>
          <p:cNvSpPr>
            <a:spLocks/>
          </p:cNvSpPr>
          <p:nvPr/>
        </p:nvSpPr>
        <p:spPr bwMode="auto">
          <a:xfrm>
            <a:off x="2032000" y="5454650"/>
            <a:ext cx="5181600" cy="1588"/>
          </a:xfrm>
          <a:custGeom>
            <a:avLst/>
            <a:gdLst>
              <a:gd name="T0" fmla="*/ 0 w 3590"/>
              <a:gd name="T1" fmla="*/ 0 h 1"/>
              <a:gd name="T2" fmla="*/ 2147483647 w 3590"/>
              <a:gd name="T3" fmla="*/ 0 h 1"/>
              <a:gd name="T4" fmla="*/ 0 60000 65536"/>
              <a:gd name="T5" fmla="*/ 0 60000 65536"/>
              <a:gd name="T6" fmla="*/ 0 w 3590"/>
              <a:gd name="T7" fmla="*/ 0 h 1"/>
              <a:gd name="T8" fmla="*/ 3590 w 3590"/>
              <a:gd name="T9" fmla="*/ 1 h 1"/>
            </a:gdLst>
            <a:ahLst/>
            <a:cxnLst>
              <a:cxn ang="T4">
                <a:pos x="T0" y="T1"/>
              </a:cxn>
              <a:cxn ang="T5">
                <a:pos x="T2" y="T3"/>
              </a:cxn>
            </a:cxnLst>
            <a:rect l="T6" t="T7" r="T8" b="T9"/>
            <a:pathLst>
              <a:path w="3590" h="1">
                <a:moveTo>
                  <a:pt x="0" y="0"/>
                </a:moveTo>
                <a:lnTo>
                  <a:pt x="3590" y="0"/>
                </a:lnTo>
              </a:path>
            </a:pathLst>
          </a:custGeom>
          <a:noFill/>
          <a:ln w="9525">
            <a:solidFill>
              <a:schemeClr val="tx1"/>
            </a:solidFill>
            <a:round/>
            <a:headEnd/>
            <a:tailEnd/>
          </a:ln>
        </p:spPr>
        <p:txBody>
          <a:bodyPr/>
          <a:lstStyle/>
          <a:p>
            <a:endParaRPr lang="en-US" dirty="0"/>
          </a:p>
        </p:txBody>
      </p:sp>
      <p:sp>
        <p:nvSpPr>
          <p:cNvPr id="28677" name="Text Box 5"/>
          <p:cNvSpPr txBox="1">
            <a:spLocks noChangeArrowheads="1"/>
          </p:cNvSpPr>
          <p:nvPr/>
        </p:nvSpPr>
        <p:spPr bwMode="auto">
          <a:xfrm>
            <a:off x="3848100" y="673100"/>
            <a:ext cx="1524000"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dirty="0">
                <a:latin typeface="Kabel Ult BT" pitchFamily="34" charset="0"/>
              </a:rPr>
              <a:t>Creating</a:t>
            </a:r>
          </a:p>
        </p:txBody>
      </p:sp>
      <p:sp>
        <p:nvSpPr>
          <p:cNvPr id="28678" name="Text Box 6"/>
          <p:cNvSpPr txBox="1">
            <a:spLocks noChangeArrowheads="1"/>
          </p:cNvSpPr>
          <p:nvPr/>
        </p:nvSpPr>
        <p:spPr bwMode="auto">
          <a:xfrm>
            <a:off x="3852863" y="1597025"/>
            <a:ext cx="1524000"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dirty="0">
                <a:latin typeface="Kabel Ult BT" pitchFamily="34" charset="0"/>
              </a:rPr>
              <a:t>Evaluating</a:t>
            </a:r>
          </a:p>
        </p:txBody>
      </p:sp>
      <p:sp>
        <p:nvSpPr>
          <p:cNvPr id="28679" name="Text Box 7"/>
          <p:cNvSpPr txBox="1">
            <a:spLocks noChangeArrowheads="1"/>
          </p:cNvSpPr>
          <p:nvPr/>
        </p:nvSpPr>
        <p:spPr bwMode="auto">
          <a:xfrm>
            <a:off x="3852863" y="2597150"/>
            <a:ext cx="1524000"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dirty="0">
                <a:latin typeface="Kabel Ult BT" pitchFamily="34" charset="0"/>
              </a:rPr>
              <a:t>Analyzing</a:t>
            </a:r>
          </a:p>
        </p:txBody>
      </p:sp>
      <p:sp>
        <p:nvSpPr>
          <p:cNvPr id="28680" name="Text Box 8"/>
          <p:cNvSpPr txBox="1">
            <a:spLocks noChangeArrowheads="1"/>
          </p:cNvSpPr>
          <p:nvPr/>
        </p:nvSpPr>
        <p:spPr bwMode="auto">
          <a:xfrm>
            <a:off x="3640138" y="3594100"/>
            <a:ext cx="1939925"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dirty="0">
                <a:latin typeface="Kabel Ult BT" pitchFamily="34" charset="0"/>
              </a:rPr>
              <a:t>Applying</a:t>
            </a:r>
          </a:p>
        </p:txBody>
      </p:sp>
      <p:sp>
        <p:nvSpPr>
          <p:cNvPr id="28681" name="Text Box 9"/>
          <p:cNvSpPr txBox="1">
            <a:spLocks noChangeArrowheads="1"/>
          </p:cNvSpPr>
          <p:nvPr/>
        </p:nvSpPr>
        <p:spPr bwMode="auto">
          <a:xfrm>
            <a:off x="3276600" y="4724400"/>
            <a:ext cx="2424113"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dirty="0">
                <a:latin typeface="Kabel Ult BT" pitchFamily="34" charset="0"/>
              </a:rPr>
              <a:t>Understanding</a:t>
            </a:r>
          </a:p>
        </p:txBody>
      </p:sp>
      <p:sp>
        <p:nvSpPr>
          <p:cNvPr id="28682" name="Text Box 10"/>
          <p:cNvSpPr txBox="1">
            <a:spLocks noChangeArrowheads="1"/>
          </p:cNvSpPr>
          <p:nvPr/>
        </p:nvSpPr>
        <p:spPr bwMode="auto">
          <a:xfrm>
            <a:off x="3657600" y="5791200"/>
            <a:ext cx="2082800" cy="420688"/>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dirty="0">
                <a:latin typeface="Kabel Ult BT" pitchFamily="34" charset="0"/>
              </a:rPr>
              <a:t>Remembering</a:t>
            </a:r>
          </a:p>
        </p:txBody>
      </p:sp>
      <p:sp>
        <p:nvSpPr>
          <p:cNvPr id="28683" name="Text Box 11"/>
          <p:cNvSpPr txBox="1">
            <a:spLocks noChangeArrowheads="1"/>
          </p:cNvSpPr>
          <p:nvPr/>
        </p:nvSpPr>
        <p:spPr bwMode="auto">
          <a:xfrm>
            <a:off x="5680075" y="762000"/>
            <a:ext cx="2397125" cy="1374775"/>
          </a:xfrm>
          <a:prstGeom prst="rect">
            <a:avLst/>
          </a:prstGeom>
          <a:solidFill>
            <a:srgbClr val="FFFFCC"/>
          </a:solidFill>
          <a:ln w="9525">
            <a:solidFill>
              <a:schemeClr val="tx1"/>
            </a:solidFill>
            <a:miter lim="800000"/>
            <a:headEnd/>
            <a:tailEnd/>
          </a:ln>
        </p:spPr>
        <p:txBody>
          <a:bodyPr lIns="82058" tIns="41029" rIns="82058" bIns="41029">
            <a:spAutoFit/>
          </a:bodyPr>
          <a:lstStyle/>
          <a:p>
            <a:r>
              <a:rPr lang="en-US" sz="1400" dirty="0"/>
              <a:t>Putting elements together to form a coherent or functional whole; reorganizing elements into a new pattern or structure through generating,</a:t>
            </a:r>
          </a:p>
          <a:p>
            <a:r>
              <a:rPr lang="en-US" sz="1400" dirty="0"/>
              <a:t>planning, or producing.</a:t>
            </a:r>
            <a:endParaRPr lang="en-US" sz="1300" dirty="0">
              <a:latin typeface="Kabel Bk BT" pitchFamily="34" charset="0"/>
            </a:endParaRPr>
          </a:p>
        </p:txBody>
      </p:sp>
      <p:sp>
        <p:nvSpPr>
          <p:cNvPr id="28684" name="Text Box 12"/>
          <p:cNvSpPr txBox="1">
            <a:spLocks noChangeArrowheads="1"/>
          </p:cNvSpPr>
          <p:nvPr/>
        </p:nvSpPr>
        <p:spPr bwMode="auto">
          <a:xfrm>
            <a:off x="609600" y="1600200"/>
            <a:ext cx="2286000" cy="944634"/>
          </a:xfrm>
          <a:prstGeom prst="rect">
            <a:avLst/>
          </a:prstGeom>
          <a:solidFill>
            <a:srgbClr val="FFFFCC"/>
          </a:solidFill>
          <a:ln w="9525">
            <a:solidFill>
              <a:schemeClr val="tx1"/>
            </a:solidFill>
            <a:miter lim="800000"/>
            <a:headEnd/>
            <a:tailEnd/>
          </a:ln>
        </p:spPr>
        <p:txBody>
          <a:bodyPr wrap="square" lIns="82058" tIns="41029" rIns="82058" bIns="41029">
            <a:spAutoFit/>
          </a:bodyPr>
          <a:lstStyle/>
          <a:p>
            <a:pPr algn="ctr"/>
            <a:r>
              <a:rPr lang="en-US" sz="1400" dirty="0"/>
              <a:t>Making judgments based on criteria and standards through checking and critiquing.</a:t>
            </a:r>
            <a:endParaRPr lang="en-US" sz="1300" dirty="0">
              <a:latin typeface="Kabel Bk BT" pitchFamily="34" charset="0"/>
            </a:endParaRPr>
          </a:p>
        </p:txBody>
      </p:sp>
      <p:sp>
        <p:nvSpPr>
          <p:cNvPr id="28685" name="Text Box 13"/>
          <p:cNvSpPr txBox="1">
            <a:spLocks noChangeArrowheads="1"/>
          </p:cNvSpPr>
          <p:nvPr/>
        </p:nvSpPr>
        <p:spPr bwMode="auto">
          <a:xfrm>
            <a:off x="228600" y="3505200"/>
            <a:ext cx="2354263" cy="728663"/>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defTabSz="820738">
              <a:spcBef>
                <a:spcPct val="50000"/>
              </a:spcBef>
            </a:pPr>
            <a:r>
              <a:rPr lang="en-US" sz="1400" dirty="0"/>
              <a:t>Carrying out or using a procedure through executing, or implementing.</a:t>
            </a:r>
            <a:endParaRPr lang="en-US" sz="1300" dirty="0">
              <a:latin typeface="Kabel Bk BT" pitchFamily="34" charset="0"/>
            </a:endParaRPr>
          </a:p>
        </p:txBody>
      </p:sp>
      <p:sp>
        <p:nvSpPr>
          <p:cNvPr id="28686" name="Text Box 14"/>
          <p:cNvSpPr txBox="1">
            <a:spLocks noChangeArrowheads="1"/>
          </p:cNvSpPr>
          <p:nvPr/>
        </p:nvSpPr>
        <p:spPr bwMode="auto">
          <a:xfrm>
            <a:off x="5943600" y="4235450"/>
            <a:ext cx="2133600" cy="1590675"/>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a:r>
              <a:rPr lang="en-US" sz="1400" dirty="0"/>
              <a:t>Constructing meaning from oral, written, and graphic messages through interpreting, exemplifying, classifying, summarizing, inferring, comparing, and explaining.</a:t>
            </a:r>
            <a:endParaRPr lang="en-US" sz="1300" dirty="0">
              <a:latin typeface="Kabel Bk BT" pitchFamily="34" charset="0"/>
            </a:endParaRPr>
          </a:p>
        </p:txBody>
      </p:sp>
      <p:sp>
        <p:nvSpPr>
          <p:cNvPr id="28687" name="Text Box 15"/>
          <p:cNvSpPr txBox="1">
            <a:spLocks noChangeArrowheads="1"/>
          </p:cNvSpPr>
          <p:nvPr/>
        </p:nvSpPr>
        <p:spPr bwMode="auto">
          <a:xfrm>
            <a:off x="304800" y="5334000"/>
            <a:ext cx="2146300" cy="944563"/>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a:r>
              <a:rPr lang="en-US" sz="1400" dirty="0"/>
              <a:t>Retrieving, recognizing, and recalling relevant knowledge from</a:t>
            </a:r>
          </a:p>
          <a:p>
            <a:pPr algn="ctr"/>
            <a:r>
              <a:rPr lang="en-US" sz="1400" dirty="0"/>
              <a:t>long-term memory.</a:t>
            </a:r>
            <a:endParaRPr lang="en-US" sz="1300" dirty="0">
              <a:latin typeface="Kabel Bk BT" pitchFamily="34" charset="0"/>
            </a:endParaRPr>
          </a:p>
        </p:txBody>
      </p:sp>
      <p:sp>
        <p:nvSpPr>
          <p:cNvPr id="28688" name="Freeform 16"/>
          <p:cNvSpPr>
            <a:spLocks/>
          </p:cNvSpPr>
          <p:nvPr/>
        </p:nvSpPr>
        <p:spPr bwMode="auto">
          <a:xfrm>
            <a:off x="3546475" y="2351088"/>
            <a:ext cx="2128838" cy="4762"/>
          </a:xfrm>
          <a:custGeom>
            <a:avLst/>
            <a:gdLst>
              <a:gd name="T0" fmla="*/ 0 w 1475"/>
              <a:gd name="T1" fmla="*/ 0 h 3"/>
              <a:gd name="T2" fmla="*/ 2147483647 w 1475"/>
              <a:gd name="T3" fmla="*/ 2147483647 h 3"/>
              <a:gd name="T4" fmla="*/ 0 60000 65536"/>
              <a:gd name="T5" fmla="*/ 0 60000 65536"/>
              <a:gd name="T6" fmla="*/ 0 w 1475"/>
              <a:gd name="T7" fmla="*/ 0 h 3"/>
              <a:gd name="T8" fmla="*/ 1475 w 1475"/>
              <a:gd name="T9" fmla="*/ 3 h 3"/>
            </a:gdLst>
            <a:ahLst/>
            <a:cxnLst>
              <a:cxn ang="T4">
                <a:pos x="T0" y="T1"/>
              </a:cxn>
              <a:cxn ang="T5">
                <a:pos x="T2" y="T3"/>
              </a:cxn>
            </a:cxnLst>
            <a:rect l="T6" t="T7" r="T8" b="T9"/>
            <a:pathLst>
              <a:path w="1475" h="3">
                <a:moveTo>
                  <a:pt x="0" y="0"/>
                </a:moveTo>
                <a:lnTo>
                  <a:pt x="1475" y="3"/>
                </a:lnTo>
              </a:path>
            </a:pathLst>
          </a:custGeom>
          <a:noFill/>
          <a:ln w="9525">
            <a:solidFill>
              <a:schemeClr val="tx1"/>
            </a:solidFill>
            <a:round/>
            <a:headEnd/>
            <a:tailEnd/>
          </a:ln>
        </p:spPr>
        <p:txBody>
          <a:bodyPr/>
          <a:lstStyle/>
          <a:p>
            <a:endParaRPr lang="en-US" dirty="0"/>
          </a:p>
        </p:txBody>
      </p:sp>
      <p:sp>
        <p:nvSpPr>
          <p:cNvPr id="28689" name="AutoShape 17"/>
          <p:cNvSpPr>
            <a:spLocks noChangeArrowheads="1"/>
          </p:cNvSpPr>
          <p:nvPr/>
        </p:nvSpPr>
        <p:spPr bwMode="auto">
          <a:xfrm flipV="1">
            <a:off x="4572000" y="1066800"/>
            <a:ext cx="914400" cy="122238"/>
          </a:xfrm>
          <a:prstGeom prst="rightArrow">
            <a:avLst>
              <a:gd name="adj1" fmla="val 50000"/>
              <a:gd name="adj2" fmla="val 194423"/>
            </a:avLst>
          </a:prstGeom>
          <a:solidFill>
            <a:schemeClr val="folHlink"/>
          </a:solidFill>
          <a:ln w="9525">
            <a:solidFill>
              <a:schemeClr val="tx1"/>
            </a:solidFill>
            <a:miter lim="800000"/>
            <a:headEnd/>
            <a:tailEnd/>
          </a:ln>
        </p:spPr>
        <p:txBody>
          <a:bodyPr wrap="none" anchor="ctr"/>
          <a:lstStyle/>
          <a:p>
            <a:endParaRPr lang="en-US" dirty="0"/>
          </a:p>
        </p:txBody>
      </p:sp>
      <p:sp>
        <p:nvSpPr>
          <p:cNvPr id="28690" name="AutoShape 18"/>
          <p:cNvSpPr>
            <a:spLocks noChangeArrowheads="1"/>
          </p:cNvSpPr>
          <p:nvPr/>
        </p:nvSpPr>
        <p:spPr bwMode="auto">
          <a:xfrm>
            <a:off x="2770188" y="1949450"/>
            <a:ext cx="1109662" cy="134938"/>
          </a:xfrm>
          <a:prstGeom prst="leftArrow">
            <a:avLst>
              <a:gd name="adj1" fmla="val 50000"/>
              <a:gd name="adj2" fmla="val 205587"/>
            </a:avLst>
          </a:prstGeom>
          <a:solidFill>
            <a:schemeClr val="folHlink"/>
          </a:solidFill>
          <a:ln w="9525">
            <a:solidFill>
              <a:schemeClr val="tx1"/>
            </a:solidFill>
            <a:miter lim="800000"/>
            <a:headEnd/>
            <a:tailEnd/>
          </a:ln>
        </p:spPr>
        <p:txBody>
          <a:bodyPr wrap="none" anchor="ctr"/>
          <a:lstStyle/>
          <a:p>
            <a:endParaRPr lang="en-US" dirty="0"/>
          </a:p>
        </p:txBody>
      </p:sp>
      <p:sp>
        <p:nvSpPr>
          <p:cNvPr id="28691" name="AutoShape 19"/>
          <p:cNvSpPr>
            <a:spLocks noChangeArrowheads="1"/>
          </p:cNvSpPr>
          <p:nvPr/>
        </p:nvSpPr>
        <p:spPr bwMode="auto">
          <a:xfrm>
            <a:off x="2590800" y="3810000"/>
            <a:ext cx="1143000" cy="152400"/>
          </a:xfrm>
          <a:prstGeom prst="leftArrow">
            <a:avLst>
              <a:gd name="adj1" fmla="val 50000"/>
              <a:gd name="adj2" fmla="val 246736"/>
            </a:avLst>
          </a:prstGeom>
          <a:solidFill>
            <a:schemeClr val="folHlink"/>
          </a:solidFill>
          <a:ln w="9525">
            <a:solidFill>
              <a:schemeClr val="tx1"/>
            </a:solidFill>
            <a:miter lim="800000"/>
            <a:headEnd/>
            <a:tailEnd/>
          </a:ln>
        </p:spPr>
        <p:txBody>
          <a:bodyPr wrap="none" anchor="ctr"/>
          <a:lstStyle/>
          <a:p>
            <a:endParaRPr lang="en-US" dirty="0"/>
          </a:p>
        </p:txBody>
      </p:sp>
      <p:sp>
        <p:nvSpPr>
          <p:cNvPr id="28692" name="AutoShape 20"/>
          <p:cNvSpPr>
            <a:spLocks noChangeArrowheads="1"/>
          </p:cNvSpPr>
          <p:nvPr/>
        </p:nvSpPr>
        <p:spPr bwMode="auto">
          <a:xfrm>
            <a:off x="5486400" y="4876800"/>
            <a:ext cx="588963" cy="152400"/>
          </a:xfrm>
          <a:prstGeom prst="rightArrow">
            <a:avLst>
              <a:gd name="adj1" fmla="val 50000"/>
              <a:gd name="adj2" fmla="val 175266"/>
            </a:avLst>
          </a:prstGeom>
          <a:solidFill>
            <a:schemeClr val="folHlink"/>
          </a:solidFill>
          <a:ln w="9525">
            <a:solidFill>
              <a:schemeClr val="tx1"/>
            </a:solidFill>
            <a:miter lim="800000"/>
            <a:headEnd/>
            <a:tailEnd/>
          </a:ln>
        </p:spPr>
        <p:txBody>
          <a:bodyPr wrap="none" anchor="ctr"/>
          <a:lstStyle/>
          <a:p>
            <a:endParaRPr lang="en-US" dirty="0"/>
          </a:p>
        </p:txBody>
      </p:sp>
      <p:sp>
        <p:nvSpPr>
          <p:cNvPr id="28693" name="AutoShape 21"/>
          <p:cNvSpPr>
            <a:spLocks noChangeArrowheads="1"/>
          </p:cNvSpPr>
          <p:nvPr/>
        </p:nvSpPr>
        <p:spPr bwMode="auto">
          <a:xfrm>
            <a:off x="2133600" y="5791200"/>
            <a:ext cx="1371600" cy="152400"/>
          </a:xfrm>
          <a:prstGeom prst="leftArrow">
            <a:avLst>
              <a:gd name="adj1" fmla="val 50000"/>
              <a:gd name="adj2" fmla="val 284417"/>
            </a:avLst>
          </a:prstGeom>
          <a:solidFill>
            <a:schemeClr val="folHlink"/>
          </a:solidFill>
          <a:ln w="9525">
            <a:solidFill>
              <a:schemeClr val="tx1"/>
            </a:solidFill>
            <a:miter lim="800000"/>
            <a:headEnd/>
            <a:tailEnd/>
          </a:ln>
        </p:spPr>
        <p:txBody>
          <a:bodyPr wrap="none" anchor="ctr"/>
          <a:lstStyle/>
          <a:p>
            <a:endParaRPr lang="en-US" dirty="0"/>
          </a:p>
        </p:txBody>
      </p:sp>
      <p:sp>
        <p:nvSpPr>
          <p:cNvPr id="28694" name="Text Box 22"/>
          <p:cNvSpPr txBox="1">
            <a:spLocks noChangeArrowheads="1"/>
          </p:cNvSpPr>
          <p:nvPr/>
        </p:nvSpPr>
        <p:spPr bwMode="auto">
          <a:xfrm>
            <a:off x="207963" y="201613"/>
            <a:ext cx="3394075" cy="569912"/>
          </a:xfrm>
          <a:prstGeom prst="rect">
            <a:avLst/>
          </a:prstGeom>
          <a:noFill/>
          <a:ln w="9525">
            <a:noFill/>
            <a:miter lim="800000"/>
            <a:headEnd/>
            <a:tailEnd/>
          </a:ln>
        </p:spPr>
        <p:txBody>
          <a:bodyPr lIns="82058" tIns="41029" rIns="82058" bIns="41029">
            <a:spAutoFit/>
          </a:bodyPr>
          <a:lstStyle/>
          <a:p>
            <a:pPr defTabSz="820738">
              <a:spcBef>
                <a:spcPct val="50000"/>
              </a:spcBef>
            </a:pPr>
            <a:r>
              <a:rPr lang="en-US" sz="3200" b="1" dirty="0">
                <a:latin typeface="Kabel Bk BT" pitchFamily="34" charset="0"/>
              </a:rPr>
              <a:t>Bloom’s Taxonomy</a:t>
            </a:r>
          </a:p>
        </p:txBody>
      </p:sp>
      <p:sp>
        <p:nvSpPr>
          <p:cNvPr id="28695" name="Text Box 23"/>
          <p:cNvSpPr txBox="1">
            <a:spLocks noChangeArrowheads="1"/>
          </p:cNvSpPr>
          <p:nvPr/>
        </p:nvSpPr>
        <p:spPr bwMode="auto">
          <a:xfrm>
            <a:off x="2209800" y="6559550"/>
            <a:ext cx="4533900" cy="298450"/>
          </a:xfrm>
          <a:prstGeom prst="rect">
            <a:avLst/>
          </a:prstGeom>
          <a:noFill/>
          <a:ln w="9525">
            <a:noFill/>
            <a:miter lim="800000"/>
            <a:headEnd/>
            <a:tailEnd/>
          </a:ln>
        </p:spPr>
        <p:txBody>
          <a:bodyPr wrap="none" lIns="82058" tIns="41029" rIns="82058" bIns="41029">
            <a:spAutoFit/>
          </a:bodyPr>
          <a:lstStyle/>
          <a:p>
            <a:pPr algn="ctr" defTabSz="820738">
              <a:spcBef>
                <a:spcPct val="50000"/>
              </a:spcBef>
            </a:pPr>
            <a:r>
              <a:rPr lang="en-US" sz="1400" b="1" dirty="0"/>
              <a:t>http://www.odu.edu/educ/llschult/blooms_taxonomy.htm</a:t>
            </a:r>
            <a:r>
              <a:rPr lang="en-US" sz="1100" dirty="0">
                <a:latin typeface="Kabel Bk BT" pitchFamily="34" charset="0"/>
                <a:sym typeface="Wingdings 2" pitchFamily="18" charset="2"/>
              </a:rPr>
              <a:t></a:t>
            </a:r>
            <a:endParaRPr lang="en-US" sz="1100" dirty="0">
              <a:latin typeface="Kabel Bk BT" pitchFamily="34" charset="0"/>
            </a:endParaRPr>
          </a:p>
        </p:txBody>
      </p:sp>
      <p:sp>
        <p:nvSpPr>
          <p:cNvPr id="28696" name="Freeform 24"/>
          <p:cNvSpPr>
            <a:spLocks/>
          </p:cNvSpPr>
          <p:nvPr/>
        </p:nvSpPr>
        <p:spPr bwMode="auto">
          <a:xfrm>
            <a:off x="3073400" y="3303588"/>
            <a:ext cx="3074988" cy="0"/>
          </a:xfrm>
          <a:custGeom>
            <a:avLst/>
            <a:gdLst>
              <a:gd name="T0" fmla="*/ 0 w 2130"/>
              <a:gd name="T1" fmla="*/ 0 h 1"/>
              <a:gd name="T2" fmla="*/ 2147483647 w 2130"/>
              <a:gd name="T3" fmla="*/ 0 h 1"/>
              <a:gd name="T4" fmla="*/ 0 60000 65536"/>
              <a:gd name="T5" fmla="*/ 0 60000 65536"/>
              <a:gd name="T6" fmla="*/ 0 w 2130"/>
              <a:gd name="T7" fmla="*/ 0 h 1"/>
              <a:gd name="T8" fmla="*/ 2130 w 2130"/>
              <a:gd name="T9" fmla="*/ 0 h 1"/>
            </a:gdLst>
            <a:ahLst/>
            <a:cxnLst>
              <a:cxn ang="T4">
                <a:pos x="T0" y="T1"/>
              </a:cxn>
              <a:cxn ang="T5">
                <a:pos x="T2" y="T3"/>
              </a:cxn>
            </a:cxnLst>
            <a:rect l="T6" t="T7" r="T8" b="T9"/>
            <a:pathLst>
              <a:path w="2130" h="1">
                <a:moveTo>
                  <a:pt x="0" y="0"/>
                </a:moveTo>
                <a:lnTo>
                  <a:pt x="2130" y="0"/>
                </a:lnTo>
              </a:path>
            </a:pathLst>
          </a:custGeom>
          <a:noFill/>
          <a:ln w="9525">
            <a:solidFill>
              <a:schemeClr val="tx1"/>
            </a:solidFill>
            <a:round/>
            <a:headEnd/>
            <a:tailEnd/>
          </a:ln>
        </p:spPr>
        <p:txBody>
          <a:bodyPr/>
          <a:lstStyle/>
          <a:p>
            <a:endParaRPr lang="en-US" dirty="0"/>
          </a:p>
        </p:txBody>
      </p:sp>
      <p:sp>
        <p:nvSpPr>
          <p:cNvPr id="28697" name="Freeform 25"/>
          <p:cNvSpPr>
            <a:spLocks/>
          </p:cNvSpPr>
          <p:nvPr/>
        </p:nvSpPr>
        <p:spPr bwMode="auto">
          <a:xfrm>
            <a:off x="4043363" y="1344613"/>
            <a:ext cx="1135062" cy="1587"/>
          </a:xfrm>
          <a:custGeom>
            <a:avLst/>
            <a:gdLst>
              <a:gd name="T0" fmla="*/ 0 w 786"/>
              <a:gd name="T1" fmla="*/ 0 h 1"/>
              <a:gd name="T2" fmla="*/ 2147483647 w 786"/>
              <a:gd name="T3" fmla="*/ 0 h 1"/>
              <a:gd name="T4" fmla="*/ 0 60000 65536"/>
              <a:gd name="T5" fmla="*/ 0 60000 65536"/>
              <a:gd name="T6" fmla="*/ 0 w 786"/>
              <a:gd name="T7" fmla="*/ 0 h 1"/>
              <a:gd name="T8" fmla="*/ 786 w 786"/>
              <a:gd name="T9" fmla="*/ 1 h 1"/>
            </a:gdLst>
            <a:ahLst/>
            <a:cxnLst>
              <a:cxn ang="T4">
                <a:pos x="T0" y="T1"/>
              </a:cxn>
              <a:cxn ang="T5">
                <a:pos x="T2" y="T3"/>
              </a:cxn>
            </a:cxnLst>
            <a:rect l="T6" t="T7" r="T8" b="T9"/>
            <a:pathLst>
              <a:path w="786" h="1">
                <a:moveTo>
                  <a:pt x="0" y="0"/>
                </a:moveTo>
                <a:lnTo>
                  <a:pt x="786" y="0"/>
                </a:lnTo>
              </a:path>
            </a:pathLst>
          </a:custGeom>
          <a:noFill/>
          <a:ln w="9525">
            <a:solidFill>
              <a:schemeClr val="tx1"/>
            </a:solidFill>
            <a:round/>
            <a:headEnd/>
            <a:tailEnd/>
          </a:ln>
        </p:spPr>
        <p:txBody>
          <a:bodyPr/>
          <a:lstStyle/>
          <a:p>
            <a:endParaRPr lang="en-US" dirty="0"/>
          </a:p>
        </p:txBody>
      </p:sp>
      <p:sp>
        <p:nvSpPr>
          <p:cNvPr id="28699" name="Text Box 27"/>
          <p:cNvSpPr txBox="1">
            <a:spLocks noChangeArrowheads="1"/>
          </p:cNvSpPr>
          <p:nvPr/>
        </p:nvSpPr>
        <p:spPr bwMode="auto">
          <a:xfrm>
            <a:off x="6248400" y="2362200"/>
            <a:ext cx="1828800" cy="1374775"/>
          </a:xfrm>
          <a:prstGeom prst="rect">
            <a:avLst/>
          </a:prstGeom>
          <a:solidFill>
            <a:srgbClr val="FFFFCC"/>
          </a:solidFill>
          <a:ln w="9525">
            <a:solidFill>
              <a:srgbClr val="000000"/>
            </a:solidFill>
            <a:miter lim="800000"/>
            <a:headEnd/>
            <a:tailEnd/>
          </a:ln>
        </p:spPr>
        <p:txBody>
          <a:bodyPr lIns="82058" tIns="41029" rIns="82058" bIns="41029">
            <a:spAutoFit/>
          </a:bodyPr>
          <a:lstStyle/>
          <a:p>
            <a:pPr algn="ctr"/>
            <a:r>
              <a:rPr lang="en-US" sz="1400" dirty="0"/>
              <a:t>Breaking material into constituent parts, determining how the parts relate to one another and to an overall structure .</a:t>
            </a:r>
          </a:p>
        </p:txBody>
      </p:sp>
      <p:sp>
        <p:nvSpPr>
          <p:cNvPr id="28700" name="AutoShape 28"/>
          <p:cNvSpPr>
            <a:spLocks noChangeArrowheads="1"/>
          </p:cNvSpPr>
          <p:nvPr/>
        </p:nvSpPr>
        <p:spPr bwMode="auto">
          <a:xfrm>
            <a:off x="5264150" y="2755900"/>
            <a:ext cx="1039813" cy="134938"/>
          </a:xfrm>
          <a:prstGeom prst="rightArrow">
            <a:avLst>
              <a:gd name="adj1" fmla="val 50000"/>
              <a:gd name="adj2" fmla="val 192646"/>
            </a:avLst>
          </a:prstGeom>
          <a:solidFill>
            <a:schemeClr val="folHlink"/>
          </a:solidFill>
          <a:ln w="9525">
            <a:solidFill>
              <a:schemeClr val="tx1"/>
            </a:solidFill>
            <a:miter lim="800000"/>
            <a:headEnd/>
            <a:tailEnd/>
          </a:ln>
        </p:spPr>
        <p:txBody>
          <a:bodyPr wrap="none" anchor="ctr"/>
          <a:lstStyle/>
          <a:p>
            <a:endParaRPr lang="en-US" dirty="0"/>
          </a:p>
        </p:txBody>
      </p:sp>
      <p:sp>
        <p:nvSpPr>
          <p:cNvPr id="28706" name="Rectangle 34"/>
          <p:cNvSpPr>
            <a:spLocks noChangeArrowheads="1"/>
          </p:cNvSpPr>
          <p:nvPr/>
        </p:nvSpPr>
        <p:spPr bwMode="auto">
          <a:xfrm>
            <a:off x="4800600" y="0"/>
            <a:ext cx="4038600" cy="501650"/>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900" dirty="0">
                <a:latin typeface="Kabel Bk BT" pitchFamily="34" charset="0"/>
              </a:rPr>
              <a:t>This pyramid depicts the different levels of thinking we use when learning.  Notice how  each level builds on the foundation that precedes it.  It is required that we learn the lower levels before we can effectively use the skills above.</a:t>
            </a:r>
          </a:p>
        </p:txBody>
      </p:sp>
    </p:spTree>
    <p:extLst>
      <p:ext uri="{BB962C8B-B14F-4D97-AF65-F5344CB8AC3E}">
        <p14:creationId xmlns:p14="http://schemas.microsoft.com/office/powerpoint/2010/main" val="3753644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1752600"/>
            <a:ext cx="7467600" cy="914400"/>
          </a:xfrm>
        </p:spPr>
        <p:txBody>
          <a:bodyPr/>
          <a:lstStyle/>
          <a:p>
            <a:pPr algn="r" eaLnBrk="1" hangingPunct="1"/>
            <a:r>
              <a:rPr lang="en-US" sz="2400" smtClean="0"/>
              <a:t> 2004 National College Learning Center Association</a:t>
            </a:r>
            <a:br>
              <a:rPr lang="en-US" sz="2400" smtClean="0"/>
            </a:br>
            <a:r>
              <a:rPr lang="en-US" sz="2400" smtClean="0"/>
              <a:t>Frank L. Christ Outstanding Learning Center Award</a:t>
            </a:r>
            <a:r>
              <a:rPr lang="en-US" sz="2000" smtClean="0"/>
              <a:t> </a:t>
            </a:r>
          </a:p>
        </p:txBody>
      </p:sp>
      <p:pic>
        <p:nvPicPr>
          <p:cNvPr id="12291" name="Picture 3" descr="CASWebPageHeadernopicture copy"/>
          <p:cNvPicPr>
            <a:picLocks noChangeAspect="1" noChangeArrowheads="1"/>
          </p:cNvPicPr>
          <p:nvPr/>
        </p:nvPicPr>
        <p:blipFill>
          <a:blip r:embed="rId3" cstate="print"/>
          <a:srcRect/>
          <a:stretch>
            <a:fillRect/>
          </a:stretch>
        </p:blipFill>
        <p:spPr bwMode="auto">
          <a:xfrm>
            <a:off x="0" y="0"/>
            <a:ext cx="8915400" cy="1536700"/>
          </a:xfrm>
          <a:prstGeom prst="rect">
            <a:avLst/>
          </a:prstGeom>
          <a:noFill/>
          <a:ln w="9525">
            <a:noFill/>
            <a:miter lim="800000"/>
            <a:headEnd/>
            <a:tailEnd/>
          </a:ln>
        </p:spPr>
      </p:pic>
      <p:pic>
        <p:nvPicPr>
          <p:cNvPr id="12292" name="Picture 4" descr="SaundraFrankMelissaAward"/>
          <p:cNvPicPr>
            <a:picLocks noChangeAspect="1" noChangeArrowheads="1"/>
          </p:cNvPicPr>
          <p:nvPr/>
        </p:nvPicPr>
        <p:blipFill>
          <a:blip r:embed="rId4" cstate="print"/>
          <a:srcRect/>
          <a:stretch>
            <a:fillRect/>
          </a:stretch>
        </p:blipFill>
        <p:spPr bwMode="auto">
          <a:xfrm>
            <a:off x="2590800" y="3048000"/>
            <a:ext cx="4341813" cy="3598863"/>
          </a:xfrm>
          <a:prstGeom prst="rect">
            <a:avLst/>
          </a:prstGeom>
          <a:noFill/>
          <a:ln w="50800">
            <a:solidFill>
              <a:schemeClr val="tx1"/>
            </a:solidFill>
            <a:miter lim="800000"/>
            <a:headEnd/>
            <a:tailEnd/>
          </a:ln>
        </p:spPr>
      </p:pic>
      <p:pic>
        <p:nvPicPr>
          <p:cNvPr id="12293" name="Picture 5" descr="2logo"/>
          <p:cNvPicPr>
            <a:picLocks noChangeAspect="1" noChangeArrowheads="1"/>
          </p:cNvPicPr>
          <p:nvPr/>
        </p:nvPicPr>
        <p:blipFill>
          <a:blip r:embed="rId5" cstate="print"/>
          <a:srcRect/>
          <a:stretch>
            <a:fillRect/>
          </a:stretch>
        </p:blipFill>
        <p:spPr bwMode="auto">
          <a:xfrm>
            <a:off x="7639050" y="1600200"/>
            <a:ext cx="1504950" cy="113347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2700" y="805721"/>
            <a:ext cx="9131300" cy="1143000"/>
          </a:xfrm>
        </p:spPr>
        <p:txBody>
          <a:bodyPr>
            <a:normAutofit fontScale="90000"/>
          </a:bodyPr>
          <a:lstStyle/>
          <a:p>
            <a:pPr algn="ctr"/>
            <a:r>
              <a:rPr lang="en-US" sz="1200" dirty="0" smtClean="0"/>
              <a:t/>
            </a:r>
            <a:br>
              <a:rPr lang="en-US" sz="1200" dirty="0" smtClean="0"/>
            </a:br>
            <a:r>
              <a:rPr lang="en-US" sz="4000" b="1" dirty="0" smtClean="0"/>
              <a:t/>
            </a:r>
            <a:br>
              <a:rPr lang="en-US" sz="4000" b="1" dirty="0" smtClean="0"/>
            </a:br>
            <a:r>
              <a:rPr lang="en-US" sz="3600" b="1" dirty="0" smtClean="0"/>
              <a:t>At what level of Bloom’s did you have to operate to make A’s or B’s in high school?</a:t>
            </a:r>
            <a:endParaRPr lang="en-US" sz="3600" b="1" dirty="0"/>
          </a:p>
        </p:txBody>
      </p:sp>
      <p:sp>
        <p:nvSpPr>
          <p:cNvPr id="3" name="TPAnswers"/>
          <p:cNvSpPr>
            <a:spLocks noGrp="1"/>
          </p:cNvSpPr>
          <p:nvPr>
            <p:ph type="body" idx="1"/>
            <p:custDataLst>
              <p:tags r:id="rId2"/>
            </p:custDataLst>
          </p:nvPr>
        </p:nvSpPr>
        <p:spPr>
          <a:xfrm>
            <a:off x="2819400" y="2738203"/>
            <a:ext cx="4114800" cy="4114800"/>
          </a:xfrm>
        </p:spPr>
        <p:txBody>
          <a:bodyPr>
            <a:noAutofit/>
          </a:bodyPr>
          <a:lstStyle/>
          <a:p>
            <a:pPr marL="514350" indent="-514350">
              <a:buAutoNum type="arabicPeriod"/>
            </a:pPr>
            <a:r>
              <a:rPr lang="en-US" dirty="0" smtClean="0">
                <a:solidFill>
                  <a:schemeClr val="tx2">
                    <a:lumMod val="75000"/>
                  </a:schemeClr>
                </a:solidFill>
                <a:latin typeface="+mn-lt"/>
              </a:rPr>
              <a:t>Remembering</a:t>
            </a:r>
          </a:p>
          <a:p>
            <a:pPr marL="514350" indent="-514350">
              <a:buAutoNum type="arabicPeriod"/>
            </a:pPr>
            <a:r>
              <a:rPr lang="en-US" dirty="0" smtClean="0">
                <a:solidFill>
                  <a:schemeClr val="tx2">
                    <a:lumMod val="75000"/>
                  </a:schemeClr>
                </a:solidFill>
                <a:latin typeface="+mn-lt"/>
              </a:rPr>
              <a:t>Understanding</a:t>
            </a:r>
          </a:p>
          <a:p>
            <a:pPr marL="514350" indent="-514350">
              <a:buAutoNum type="arabicPeriod"/>
            </a:pPr>
            <a:r>
              <a:rPr lang="en-US" dirty="0" smtClean="0">
                <a:solidFill>
                  <a:schemeClr val="tx2">
                    <a:lumMod val="75000"/>
                  </a:schemeClr>
                </a:solidFill>
                <a:latin typeface="+mn-lt"/>
              </a:rPr>
              <a:t>Applying</a:t>
            </a:r>
          </a:p>
          <a:p>
            <a:pPr marL="514350" indent="-514350">
              <a:buAutoNum type="arabicPeriod"/>
            </a:pPr>
            <a:r>
              <a:rPr lang="en-US" dirty="0" smtClean="0">
                <a:solidFill>
                  <a:schemeClr val="tx2">
                    <a:lumMod val="75000"/>
                  </a:schemeClr>
                </a:solidFill>
                <a:latin typeface="+mn-lt"/>
              </a:rPr>
              <a:t>Analyzing</a:t>
            </a:r>
          </a:p>
          <a:p>
            <a:pPr marL="514350" indent="-514350">
              <a:buAutoNum type="arabicPeriod"/>
            </a:pPr>
            <a:r>
              <a:rPr lang="en-US" dirty="0" smtClean="0">
                <a:solidFill>
                  <a:schemeClr val="tx2">
                    <a:lumMod val="75000"/>
                  </a:schemeClr>
                </a:solidFill>
                <a:latin typeface="+mn-lt"/>
              </a:rPr>
              <a:t>Evaluating</a:t>
            </a:r>
          </a:p>
          <a:p>
            <a:pPr marL="514350" indent="-514350">
              <a:buAutoNum type="arabicPeriod"/>
            </a:pPr>
            <a:r>
              <a:rPr lang="en-US" dirty="0" smtClean="0">
                <a:solidFill>
                  <a:schemeClr val="tx2">
                    <a:lumMod val="75000"/>
                  </a:schemeClr>
                </a:solidFill>
                <a:latin typeface="+mn-lt"/>
              </a:rPr>
              <a:t>Creating</a:t>
            </a:r>
            <a:endParaRPr lang="en-US" dirty="0">
              <a:solidFill>
                <a:schemeClr val="tx2">
                  <a:lumMod val="75000"/>
                </a:schemeClr>
              </a:solidFill>
              <a:latin typeface="+mn-lt"/>
            </a:endParaRPr>
          </a:p>
        </p:txBody>
      </p:sp>
      <p:sp>
        <p:nvSpPr>
          <p:cNvPr id="8"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15169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805721"/>
            <a:ext cx="8382000" cy="1143000"/>
          </a:xfrm>
        </p:spPr>
        <p:txBody>
          <a:bodyPr>
            <a:normAutofit fontScale="90000"/>
          </a:bodyPr>
          <a:lstStyle/>
          <a:p>
            <a:pPr algn="ctr"/>
            <a:r>
              <a:rPr lang="en-US" sz="1200" dirty="0" smtClean="0"/>
              <a:t/>
            </a:r>
            <a:br>
              <a:rPr lang="en-US" sz="1200" dirty="0" smtClean="0"/>
            </a:br>
            <a:r>
              <a:rPr lang="en-US" sz="4000" b="1" dirty="0" smtClean="0"/>
              <a:t/>
            </a:r>
            <a:br>
              <a:rPr lang="en-US" sz="4000" b="1" dirty="0" smtClean="0"/>
            </a:br>
            <a:r>
              <a:rPr lang="en-US" sz="4000" b="1" dirty="0" smtClean="0"/>
              <a:t>At what level of Bloom’s do you have to operate to make A’s in college?</a:t>
            </a:r>
            <a:endParaRPr lang="en-US" sz="4000" b="1" dirty="0"/>
          </a:p>
        </p:txBody>
      </p:sp>
      <p:sp>
        <p:nvSpPr>
          <p:cNvPr id="3" name="TPAnswers"/>
          <p:cNvSpPr>
            <a:spLocks noGrp="1"/>
          </p:cNvSpPr>
          <p:nvPr>
            <p:ph type="body" idx="1"/>
            <p:custDataLst>
              <p:tags r:id="rId2"/>
            </p:custDataLst>
          </p:nvPr>
        </p:nvSpPr>
        <p:spPr>
          <a:xfrm>
            <a:off x="2819400" y="2708223"/>
            <a:ext cx="4114800" cy="4114800"/>
          </a:xfrm>
        </p:spPr>
        <p:txBody>
          <a:bodyPr>
            <a:noAutofit/>
          </a:bodyPr>
          <a:lstStyle/>
          <a:p>
            <a:pPr marL="514350" indent="-514350">
              <a:buAutoNum type="arabicPeriod"/>
            </a:pPr>
            <a:r>
              <a:rPr lang="en-US" dirty="0" smtClean="0">
                <a:solidFill>
                  <a:schemeClr val="tx2">
                    <a:lumMod val="75000"/>
                  </a:schemeClr>
                </a:solidFill>
                <a:latin typeface="+mn-lt"/>
              </a:rPr>
              <a:t>Remembering</a:t>
            </a:r>
          </a:p>
          <a:p>
            <a:pPr marL="514350" indent="-514350">
              <a:buAutoNum type="arabicPeriod"/>
            </a:pPr>
            <a:r>
              <a:rPr lang="en-US" dirty="0" smtClean="0">
                <a:solidFill>
                  <a:schemeClr val="tx2">
                    <a:lumMod val="75000"/>
                  </a:schemeClr>
                </a:solidFill>
                <a:latin typeface="+mn-lt"/>
              </a:rPr>
              <a:t>Understanding</a:t>
            </a:r>
          </a:p>
          <a:p>
            <a:pPr marL="514350" indent="-514350">
              <a:buAutoNum type="arabicPeriod"/>
            </a:pPr>
            <a:r>
              <a:rPr lang="en-US" dirty="0" smtClean="0">
                <a:solidFill>
                  <a:schemeClr val="tx2">
                    <a:lumMod val="75000"/>
                  </a:schemeClr>
                </a:solidFill>
                <a:latin typeface="+mn-lt"/>
              </a:rPr>
              <a:t>Applying</a:t>
            </a:r>
          </a:p>
          <a:p>
            <a:pPr marL="514350" indent="-514350">
              <a:buAutoNum type="arabicPeriod"/>
            </a:pPr>
            <a:r>
              <a:rPr lang="en-US" dirty="0" smtClean="0">
                <a:solidFill>
                  <a:schemeClr val="tx2">
                    <a:lumMod val="75000"/>
                  </a:schemeClr>
                </a:solidFill>
                <a:latin typeface="+mn-lt"/>
              </a:rPr>
              <a:t>Analyzing</a:t>
            </a:r>
          </a:p>
          <a:p>
            <a:pPr marL="514350" indent="-514350">
              <a:buAutoNum type="arabicPeriod"/>
            </a:pPr>
            <a:r>
              <a:rPr lang="en-US" dirty="0" smtClean="0">
                <a:solidFill>
                  <a:schemeClr val="tx2">
                    <a:lumMod val="75000"/>
                  </a:schemeClr>
                </a:solidFill>
                <a:latin typeface="+mn-lt"/>
              </a:rPr>
              <a:t>Evaluating</a:t>
            </a:r>
          </a:p>
          <a:p>
            <a:pPr marL="514350" indent="-514350">
              <a:buAutoNum type="arabicPeriod"/>
            </a:pPr>
            <a:r>
              <a:rPr lang="en-US" dirty="0" smtClean="0">
                <a:solidFill>
                  <a:schemeClr val="tx2">
                    <a:lumMod val="75000"/>
                  </a:schemeClr>
                </a:solidFill>
                <a:latin typeface="+mn-lt"/>
              </a:rPr>
              <a:t>Creating</a:t>
            </a:r>
            <a:endParaRPr lang="en-US" dirty="0">
              <a:solidFill>
                <a:schemeClr val="tx2">
                  <a:lumMod val="75000"/>
                </a:schemeClr>
              </a:solidFill>
              <a:latin typeface="+mn-lt"/>
            </a:endParaRPr>
          </a:p>
        </p:txBody>
      </p:sp>
      <p:sp>
        <p:nvSpPr>
          <p:cNvPr id="8"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58443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177043"/>
            <a:ext cx="8229600" cy="1143000"/>
          </a:xfrm>
        </p:spPr>
        <p:txBody>
          <a:bodyPr>
            <a:normAutofit fontScale="90000"/>
          </a:bodyPr>
          <a:lstStyle/>
          <a:p>
            <a:pPr algn="ctr" eaLnBrk="1" hangingPunct="1"/>
            <a:r>
              <a:rPr lang="en-US" dirty="0" smtClean="0">
                <a:latin typeface="+mn-lt"/>
              </a:rPr>
              <a:t>How do you move yourself </a:t>
            </a:r>
            <a:r>
              <a:rPr lang="en-US" b="1" dirty="0" smtClean="0">
                <a:latin typeface="+mn-lt"/>
              </a:rPr>
              <a:t>higher</a:t>
            </a:r>
            <a:r>
              <a:rPr lang="en-US" dirty="0" smtClean="0">
                <a:latin typeface="+mn-lt"/>
              </a:rPr>
              <a:t> </a:t>
            </a:r>
            <a:br>
              <a:rPr lang="en-US" dirty="0" smtClean="0">
                <a:latin typeface="+mn-lt"/>
              </a:rPr>
            </a:br>
            <a:r>
              <a:rPr lang="en-US" dirty="0" smtClean="0">
                <a:latin typeface="+mn-lt"/>
              </a:rPr>
              <a:t>on Bloom’s Taxonomy?</a:t>
            </a:r>
            <a:br>
              <a:rPr lang="en-US" dirty="0" smtClean="0">
                <a:latin typeface="+mn-lt"/>
              </a:rPr>
            </a:br>
            <a:r>
              <a:rPr lang="en-US" dirty="0">
                <a:latin typeface="+mn-lt"/>
              </a:rPr>
              <a:t/>
            </a:r>
            <a:br>
              <a:rPr lang="en-US" dirty="0">
                <a:latin typeface="+mn-lt"/>
              </a:rPr>
            </a:br>
            <a:r>
              <a:rPr lang="en-US" dirty="0" smtClean="0">
                <a:latin typeface="+mn-lt"/>
              </a:rPr>
              <a:t/>
            </a:r>
            <a:br>
              <a:rPr lang="en-US" dirty="0" smtClean="0">
                <a:latin typeface="+mn-lt"/>
              </a:rPr>
            </a:br>
            <a:r>
              <a:rPr lang="en-US" dirty="0">
                <a:latin typeface="+mn-lt"/>
              </a:rPr>
              <a:t/>
            </a:r>
            <a:br>
              <a:rPr lang="en-US" dirty="0">
                <a:latin typeface="+mn-lt"/>
              </a:rPr>
            </a:br>
            <a:r>
              <a:rPr lang="en-US" dirty="0" smtClean="0"/>
              <a:t/>
            </a:r>
            <a:br>
              <a:rPr lang="en-US" dirty="0" smtClean="0"/>
            </a:br>
            <a:r>
              <a:rPr lang="en-US" dirty="0" smtClean="0"/>
              <a:t/>
            </a:r>
            <a:br>
              <a:rPr lang="en-US" dirty="0" smtClean="0"/>
            </a:br>
            <a:r>
              <a:rPr lang="en-US" dirty="0" smtClean="0">
                <a:latin typeface="+mn-lt"/>
              </a:rPr>
              <a:t>Use the </a:t>
            </a:r>
            <a:r>
              <a:rPr lang="en-US" b="1" dirty="0" smtClean="0">
                <a:latin typeface="+mn-lt"/>
              </a:rPr>
              <a:t>Study Cycle</a:t>
            </a:r>
            <a:br>
              <a:rPr lang="en-US" b="1" dirty="0" smtClean="0">
                <a:latin typeface="+mn-lt"/>
              </a:rPr>
            </a:br>
            <a:r>
              <a:rPr lang="en-US" b="1" dirty="0" smtClean="0">
                <a:latin typeface="+mn-lt"/>
              </a:rPr>
              <a:t> </a:t>
            </a:r>
            <a:r>
              <a:rPr lang="en-US" dirty="0" smtClean="0">
                <a:latin typeface="+mn-lt"/>
              </a:rPr>
              <a:t>with</a:t>
            </a:r>
            <a:r>
              <a:rPr lang="en-US" b="1" dirty="0" smtClean="0">
                <a:latin typeface="+mn-lt"/>
              </a:rPr>
              <a:t> Intense Study Sessions!</a:t>
            </a: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p:txBody>
      </p:sp>
      <p:pic>
        <p:nvPicPr>
          <p:cNvPr id="13315" name="Picture 3" descr="C:\Users\Saundra\AppData\Local\Microsoft\Windows\Temporary Internet Files\Content.IE5\QXGU3RF2\MC90007084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2400" y="2438400"/>
            <a:ext cx="1258432" cy="246254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728071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Group 26"/>
          <p:cNvGrpSpPr/>
          <p:nvPr/>
        </p:nvGrpSpPr>
        <p:grpSpPr>
          <a:xfrm>
            <a:off x="1219200" y="1066800"/>
            <a:ext cx="3962400" cy="3823094"/>
            <a:chOff x="144629" y="419114"/>
            <a:chExt cx="4351170" cy="4495755"/>
          </a:xfrm>
          <a:solidFill>
            <a:srgbClr val="BD5D2D"/>
          </a:solidFill>
          <a:scene3d>
            <a:camera prst="orthographicFront"/>
            <a:lightRig rig="flat" dir="t"/>
          </a:scene3d>
        </p:grpSpPr>
        <p:sp>
          <p:nvSpPr>
            <p:cNvPr id="28" name="Oval 27"/>
            <p:cNvSpPr/>
            <p:nvPr/>
          </p:nvSpPr>
          <p:spPr>
            <a:xfrm>
              <a:off x="144629" y="419114"/>
              <a:ext cx="4351170" cy="4495755"/>
            </a:xfrm>
            <a:prstGeom prst="ellipse">
              <a:avLst/>
            </a:prstGeom>
            <a:grp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3">
                <a:shade val="50000"/>
                <a:hueOff val="0"/>
                <a:satOff val="0"/>
                <a:lumOff val="0"/>
                <a:alphaOff val="0"/>
              </a:schemeClr>
            </a:effectRef>
            <a:fontRef idx="minor">
              <a:schemeClr val="lt1"/>
            </a:fontRef>
          </p:style>
        </p:sp>
        <p:sp>
          <p:nvSpPr>
            <p:cNvPr id="33" name="Oval 4"/>
            <p:cNvSpPr/>
            <p:nvPr/>
          </p:nvSpPr>
          <p:spPr>
            <a:xfrm>
              <a:off x="1711921" y="643902"/>
              <a:ext cx="1216587" cy="674363"/>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4</a:t>
              </a:r>
              <a:br>
                <a:rPr lang="en-US" sz="2000" kern="1200" dirty="0" smtClean="0"/>
              </a:br>
              <a:r>
                <a:rPr lang="en-US" sz="2000" kern="1200" dirty="0" smtClean="0">
                  <a:solidFill>
                    <a:schemeClr val="bg1"/>
                  </a:solidFill>
                </a:rPr>
                <a:t>Reflect</a:t>
              </a:r>
              <a:endParaRPr lang="en-US" sz="2000" kern="1200" dirty="0">
                <a:solidFill>
                  <a:schemeClr val="bg1"/>
                </a:solidFill>
              </a:endParaRPr>
            </a:p>
          </p:txBody>
        </p:sp>
      </p:grpSp>
      <p:graphicFrame>
        <p:nvGraphicFramePr>
          <p:cNvPr id="29" name="Diagram 28"/>
          <p:cNvGraphicFramePr/>
          <p:nvPr/>
        </p:nvGraphicFramePr>
        <p:xfrm>
          <a:off x="483766" y="418107"/>
          <a:ext cx="5289176" cy="38446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ounded Rectangle 8"/>
          <p:cNvSpPr/>
          <p:nvPr/>
        </p:nvSpPr>
        <p:spPr>
          <a:xfrm>
            <a:off x="457200" y="4953000"/>
            <a:ext cx="8264745" cy="1371600"/>
          </a:xfrm>
          <a:prstGeom prst="roundRect">
            <a:avLst>
              <a:gd name="adj" fmla="val 10000"/>
            </a:avLst>
          </a:prstGeom>
          <a:noFill/>
          <a:ln>
            <a:solidFill>
              <a:schemeClr val="bg1">
                <a:lumMod val="75000"/>
              </a:schemeClr>
            </a:solidFill>
            <a:prstDash val="solid"/>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TextBox 16"/>
          <p:cNvSpPr txBox="1"/>
          <p:nvPr/>
        </p:nvSpPr>
        <p:spPr>
          <a:xfrm>
            <a:off x="0" y="0"/>
            <a:ext cx="9144000" cy="646331"/>
          </a:xfrm>
          <a:prstGeom prst="rect">
            <a:avLst/>
          </a:prstGeom>
          <a:solidFill>
            <a:srgbClr val="666666"/>
          </a:solidFill>
        </p:spPr>
        <p:txBody>
          <a:bodyPr wrap="square" tIns="182880" rIns="457200" bIns="91440" rtlCol="0">
            <a:spAutoFit/>
          </a:bodyPr>
          <a:lstStyle/>
          <a:p>
            <a:pPr algn="r"/>
            <a:r>
              <a:rPr lang="en-US" sz="2400" b="1" dirty="0" smtClean="0">
                <a:solidFill>
                  <a:schemeClr val="bg1"/>
                </a:solidFill>
                <a:latin typeface="Goudy Old Style" pitchFamily="18" charset="0"/>
              </a:rPr>
              <a:t>The Study Cycle  </a:t>
            </a:r>
            <a:endParaRPr lang="en-US" sz="2400" b="1" dirty="0">
              <a:solidFill>
                <a:schemeClr val="bg1"/>
              </a:solidFill>
              <a:latin typeface="Goudy Old Style" pitchFamily="18" charset="0"/>
            </a:endParaRPr>
          </a:p>
        </p:txBody>
      </p:sp>
      <p:graphicFrame>
        <p:nvGraphicFramePr>
          <p:cNvPr id="22" name="Table 21"/>
          <p:cNvGraphicFramePr>
            <a:graphicFrameLocks noGrp="1"/>
          </p:cNvGraphicFramePr>
          <p:nvPr/>
        </p:nvGraphicFramePr>
        <p:xfrm>
          <a:off x="457200" y="5334000"/>
          <a:ext cx="8157883" cy="1024433"/>
        </p:xfrm>
        <a:graphic>
          <a:graphicData uri="http://schemas.openxmlformats.org/drawingml/2006/table">
            <a:tbl>
              <a:tblPr/>
              <a:tblGrid>
                <a:gridCol w="325704"/>
                <a:gridCol w="1565879"/>
                <a:gridCol w="1199826"/>
                <a:gridCol w="5066474"/>
              </a:tblGrid>
              <a:tr h="244404">
                <a:tc>
                  <a:txBody>
                    <a:bodyPr/>
                    <a:lstStyle/>
                    <a:p>
                      <a:pPr marL="0" marR="0" algn="l">
                        <a:lnSpc>
                          <a:spcPct val="115000"/>
                        </a:lnSpc>
                        <a:spcBef>
                          <a:spcPts val="0"/>
                        </a:spcBef>
                        <a:spcAft>
                          <a:spcPts val="0"/>
                        </a:spcAft>
                      </a:pPr>
                      <a:r>
                        <a:rPr lang="en-US" sz="900" b="1" dirty="0">
                          <a:solidFill>
                            <a:schemeClr val="tx1"/>
                          </a:solidFill>
                          <a:latin typeface="+mn-lt"/>
                          <a:ea typeface="Calibri"/>
                          <a:cs typeface="Times New Roman"/>
                        </a:rPr>
                        <a:t>1</a:t>
                      </a:r>
                    </a:p>
                  </a:txBody>
                  <a:tcPr marL="56165" marR="56165" marT="0" marB="0">
                    <a:lnL>
                      <a:noFill/>
                    </a:lnL>
                    <a:lnR>
                      <a:noFill/>
                    </a:lnR>
                    <a:lnT>
                      <a:noFill/>
                    </a:lnT>
                    <a:lnB>
                      <a:noFill/>
                    </a:lnB>
                  </a:tcPr>
                </a:tc>
                <a:tc>
                  <a:txBody>
                    <a:bodyPr/>
                    <a:lstStyle/>
                    <a:p>
                      <a:pPr marL="0" marR="0" algn="l">
                        <a:lnSpc>
                          <a:spcPct val="115000"/>
                        </a:lnSpc>
                        <a:spcBef>
                          <a:spcPts val="0"/>
                        </a:spcBef>
                        <a:spcAft>
                          <a:spcPts val="0"/>
                        </a:spcAft>
                      </a:pPr>
                      <a:r>
                        <a:rPr lang="en-US" sz="1000" b="1" dirty="0">
                          <a:solidFill>
                            <a:schemeClr val="tx1"/>
                          </a:solidFill>
                          <a:latin typeface="+mn-lt"/>
                          <a:ea typeface="Calibri"/>
                          <a:cs typeface="Times New Roman"/>
                        </a:rPr>
                        <a:t>Set a Goal</a:t>
                      </a:r>
                    </a:p>
                  </a:txBody>
                  <a:tcPr marL="56165" marR="56165" marT="0" marB="0">
                    <a:lnL>
                      <a:noFill/>
                    </a:lnL>
                    <a:lnR>
                      <a:noFill/>
                    </a:lnR>
                    <a:lnT>
                      <a:noFill/>
                    </a:lnT>
                    <a:lnB>
                      <a:noFill/>
                    </a:lnB>
                  </a:tcPr>
                </a:tc>
                <a:tc>
                  <a:txBody>
                    <a:bodyPr/>
                    <a:lstStyle/>
                    <a:p>
                      <a:pPr marL="0" marR="0" algn="ctr">
                        <a:lnSpc>
                          <a:spcPct val="115000"/>
                        </a:lnSpc>
                        <a:spcBef>
                          <a:spcPts val="0"/>
                        </a:spcBef>
                        <a:spcAft>
                          <a:spcPts val="0"/>
                        </a:spcAft>
                      </a:pPr>
                      <a:r>
                        <a:rPr lang="en-US" sz="1000" dirty="0">
                          <a:solidFill>
                            <a:schemeClr val="tx1"/>
                          </a:solidFill>
                          <a:latin typeface="+mn-lt"/>
                          <a:ea typeface="Calibri"/>
                          <a:cs typeface="Times New Roman"/>
                        </a:rPr>
                        <a:t>(1-2 min)</a:t>
                      </a:r>
                    </a:p>
                  </a:txBody>
                  <a:tcPr marL="56165" marR="56165" marT="0" marB="0">
                    <a:lnL>
                      <a:noFill/>
                    </a:lnL>
                    <a:lnR>
                      <a:noFill/>
                    </a:lnR>
                    <a:lnT>
                      <a:noFill/>
                    </a:lnT>
                    <a:lnB>
                      <a:noFill/>
                    </a:lnB>
                  </a:tcPr>
                </a:tc>
                <a:tc>
                  <a:txBody>
                    <a:bodyPr/>
                    <a:lstStyle/>
                    <a:p>
                      <a:pPr marL="0" marR="0" algn="l">
                        <a:spcBef>
                          <a:spcPts val="0"/>
                        </a:spcBef>
                        <a:spcAft>
                          <a:spcPts val="0"/>
                        </a:spcAft>
                      </a:pPr>
                      <a:r>
                        <a:rPr lang="en-US" sz="1000" b="1" kern="1200" dirty="0">
                          <a:solidFill>
                            <a:schemeClr val="tx1"/>
                          </a:solidFill>
                          <a:latin typeface="+mn-lt"/>
                          <a:ea typeface="Times New Roman"/>
                          <a:cs typeface="Times New Roman"/>
                        </a:rPr>
                        <a:t>Decide what you want to accomplish in your study session </a:t>
                      </a:r>
                      <a:endParaRPr lang="en-US" sz="1000" dirty="0">
                        <a:solidFill>
                          <a:schemeClr val="tx1"/>
                        </a:solidFill>
                        <a:latin typeface="+mn-lt"/>
                        <a:ea typeface="Times New Roman"/>
                        <a:cs typeface="Times New Roman"/>
                      </a:endParaRPr>
                    </a:p>
                  </a:txBody>
                  <a:tcPr marL="56165" marR="56165" marT="0" marB="0">
                    <a:lnL>
                      <a:noFill/>
                    </a:lnL>
                    <a:lnR>
                      <a:noFill/>
                    </a:lnR>
                    <a:lnT>
                      <a:noFill/>
                    </a:lnT>
                    <a:lnB>
                      <a:noFill/>
                    </a:lnB>
                  </a:tcPr>
                </a:tc>
              </a:tr>
              <a:tr h="259479">
                <a:tc>
                  <a:txBody>
                    <a:bodyPr/>
                    <a:lstStyle/>
                    <a:p>
                      <a:pPr marL="0" marR="0" algn="l">
                        <a:lnSpc>
                          <a:spcPct val="115000"/>
                        </a:lnSpc>
                        <a:spcBef>
                          <a:spcPts val="0"/>
                        </a:spcBef>
                        <a:spcAft>
                          <a:spcPts val="0"/>
                        </a:spcAft>
                      </a:pPr>
                      <a:r>
                        <a:rPr lang="en-US" sz="900" b="1" dirty="0">
                          <a:solidFill>
                            <a:schemeClr val="tx1"/>
                          </a:solidFill>
                          <a:latin typeface="+mn-lt"/>
                          <a:ea typeface="Calibri"/>
                          <a:cs typeface="Times New Roman"/>
                        </a:rPr>
                        <a:t>2</a:t>
                      </a:r>
                    </a:p>
                  </a:txBody>
                  <a:tcPr marL="56165" marR="56165" marT="0" marB="0">
                    <a:lnL>
                      <a:noFill/>
                    </a:lnL>
                    <a:lnR>
                      <a:noFill/>
                    </a:lnR>
                    <a:lnT>
                      <a:noFill/>
                    </a:lnT>
                    <a:lnB>
                      <a:noFill/>
                    </a:lnB>
                  </a:tcPr>
                </a:tc>
                <a:tc>
                  <a:txBody>
                    <a:bodyPr/>
                    <a:lstStyle/>
                    <a:p>
                      <a:pPr marL="0" marR="0" algn="l">
                        <a:lnSpc>
                          <a:spcPct val="115000"/>
                        </a:lnSpc>
                        <a:spcBef>
                          <a:spcPts val="0"/>
                        </a:spcBef>
                        <a:spcAft>
                          <a:spcPts val="0"/>
                        </a:spcAft>
                      </a:pPr>
                      <a:r>
                        <a:rPr lang="en-US" sz="1000" b="1" dirty="0">
                          <a:solidFill>
                            <a:schemeClr val="tx1"/>
                          </a:solidFill>
                          <a:latin typeface="+mn-lt"/>
                          <a:ea typeface="Calibri"/>
                          <a:cs typeface="Times New Roman"/>
                        </a:rPr>
                        <a:t>Study with Focus</a:t>
                      </a:r>
                    </a:p>
                  </a:txBody>
                  <a:tcPr marL="56165" marR="56165" marT="0" marB="0">
                    <a:lnL>
                      <a:noFill/>
                    </a:lnL>
                    <a:lnR>
                      <a:noFill/>
                    </a:lnR>
                    <a:lnT>
                      <a:noFill/>
                    </a:lnT>
                    <a:lnB>
                      <a:noFill/>
                    </a:lnB>
                  </a:tcPr>
                </a:tc>
                <a:tc>
                  <a:txBody>
                    <a:bodyPr/>
                    <a:lstStyle/>
                    <a:p>
                      <a:pPr marL="0" marR="0" algn="ctr">
                        <a:lnSpc>
                          <a:spcPct val="115000"/>
                        </a:lnSpc>
                        <a:spcBef>
                          <a:spcPts val="0"/>
                        </a:spcBef>
                        <a:spcAft>
                          <a:spcPts val="0"/>
                        </a:spcAft>
                      </a:pPr>
                      <a:r>
                        <a:rPr lang="en-US" sz="1000" dirty="0">
                          <a:solidFill>
                            <a:schemeClr val="tx1"/>
                          </a:solidFill>
                          <a:latin typeface="+mn-lt"/>
                          <a:ea typeface="Calibri"/>
                          <a:cs typeface="Times New Roman"/>
                        </a:rPr>
                        <a:t>(30-50 </a:t>
                      </a:r>
                      <a:r>
                        <a:rPr lang="en-US" sz="1000" dirty="0" smtClean="0">
                          <a:solidFill>
                            <a:schemeClr val="tx1"/>
                          </a:solidFill>
                          <a:latin typeface="+mn-lt"/>
                          <a:ea typeface="Calibri"/>
                          <a:cs typeface="Times New Roman"/>
                        </a:rPr>
                        <a:t>min)</a:t>
                      </a:r>
                      <a:endParaRPr lang="en-US" sz="1000" dirty="0">
                        <a:solidFill>
                          <a:schemeClr val="tx1"/>
                        </a:solidFill>
                        <a:latin typeface="+mn-lt"/>
                        <a:ea typeface="Calibri"/>
                        <a:cs typeface="Times New Roman"/>
                      </a:endParaRPr>
                    </a:p>
                  </a:txBody>
                  <a:tcPr marL="56165" marR="56165" marT="0" marB="0">
                    <a:lnL>
                      <a:noFill/>
                    </a:lnL>
                    <a:lnR>
                      <a:noFill/>
                    </a:lnR>
                    <a:lnT>
                      <a:noFill/>
                    </a:lnT>
                    <a:lnB>
                      <a:noFill/>
                    </a:lnB>
                  </a:tcPr>
                </a:tc>
                <a:tc>
                  <a:txBody>
                    <a:bodyPr/>
                    <a:lstStyle/>
                    <a:p>
                      <a:pPr marL="0" marR="0" algn="l">
                        <a:spcBef>
                          <a:spcPts val="0"/>
                        </a:spcBef>
                        <a:spcAft>
                          <a:spcPts val="0"/>
                        </a:spcAft>
                      </a:pPr>
                      <a:r>
                        <a:rPr lang="en-US" sz="1000" b="1" kern="1200" dirty="0" smtClean="0">
                          <a:solidFill>
                            <a:schemeClr val="tx1"/>
                          </a:solidFill>
                          <a:latin typeface="+mn-lt"/>
                          <a:ea typeface="Times New Roman"/>
                          <a:cs typeface="Times New Roman"/>
                        </a:rPr>
                        <a:t>Interact with material</a:t>
                      </a:r>
                      <a:r>
                        <a:rPr lang="en-US" sz="1000" b="0" dirty="0" smtClean="0">
                          <a:solidFill>
                            <a:schemeClr val="tx1"/>
                          </a:solidFill>
                          <a:latin typeface="+mn-lt"/>
                          <a:ea typeface="Times New Roman"/>
                          <a:cs typeface="Times New Roman"/>
                        </a:rPr>
                        <a:t>- organize, concept </a:t>
                      </a:r>
                      <a:r>
                        <a:rPr lang="en-US" sz="1000" b="0" dirty="0">
                          <a:solidFill>
                            <a:schemeClr val="tx1"/>
                          </a:solidFill>
                          <a:latin typeface="+mn-lt"/>
                          <a:ea typeface="Times New Roman"/>
                          <a:cs typeface="Times New Roman"/>
                        </a:rPr>
                        <a:t>map, </a:t>
                      </a:r>
                      <a:r>
                        <a:rPr lang="en-US" sz="1000" b="0" dirty="0" smtClean="0">
                          <a:solidFill>
                            <a:schemeClr val="tx1"/>
                          </a:solidFill>
                          <a:latin typeface="+mn-lt"/>
                          <a:ea typeface="Times New Roman"/>
                          <a:cs typeface="Times New Roman"/>
                        </a:rPr>
                        <a:t>summarize,</a:t>
                      </a:r>
                      <a:r>
                        <a:rPr lang="en-US" sz="1000" b="0" baseline="0" dirty="0" smtClean="0">
                          <a:solidFill>
                            <a:schemeClr val="tx1"/>
                          </a:solidFill>
                          <a:latin typeface="+mn-lt"/>
                          <a:ea typeface="Times New Roman"/>
                          <a:cs typeface="Times New Roman"/>
                        </a:rPr>
                        <a:t> process, re-read, fill-in notes, reflect, etc.</a:t>
                      </a:r>
                      <a:r>
                        <a:rPr lang="en-US" sz="1000" b="0" kern="1200" dirty="0" smtClean="0">
                          <a:solidFill>
                            <a:schemeClr val="tx1"/>
                          </a:solidFill>
                          <a:latin typeface="+mn-lt"/>
                          <a:ea typeface="Times New Roman"/>
                          <a:cs typeface="Times New Roman"/>
                        </a:rPr>
                        <a:t>  </a:t>
                      </a:r>
                      <a:endParaRPr lang="en-US" sz="1000" b="0" dirty="0">
                        <a:solidFill>
                          <a:schemeClr val="tx1"/>
                        </a:solidFill>
                        <a:latin typeface="+mn-lt"/>
                        <a:ea typeface="Times New Roman"/>
                        <a:cs typeface="Times New Roman"/>
                      </a:endParaRPr>
                    </a:p>
                  </a:txBody>
                  <a:tcPr marL="56165" marR="56165" marT="0" marB="0">
                    <a:lnL>
                      <a:noFill/>
                    </a:lnL>
                    <a:lnR>
                      <a:noFill/>
                    </a:lnR>
                    <a:lnT>
                      <a:noFill/>
                    </a:lnT>
                    <a:lnB>
                      <a:noFill/>
                    </a:lnB>
                  </a:tcPr>
                </a:tc>
              </a:tr>
              <a:tr h="244404">
                <a:tc>
                  <a:txBody>
                    <a:bodyPr/>
                    <a:lstStyle/>
                    <a:p>
                      <a:pPr marL="0" marR="0" algn="l">
                        <a:lnSpc>
                          <a:spcPct val="115000"/>
                        </a:lnSpc>
                        <a:spcBef>
                          <a:spcPts val="0"/>
                        </a:spcBef>
                        <a:spcAft>
                          <a:spcPts val="0"/>
                        </a:spcAft>
                      </a:pPr>
                      <a:r>
                        <a:rPr lang="en-US" sz="900" b="1" dirty="0">
                          <a:solidFill>
                            <a:schemeClr val="tx1"/>
                          </a:solidFill>
                          <a:latin typeface="+mn-lt"/>
                          <a:ea typeface="Calibri"/>
                          <a:cs typeface="Times New Roman"/>
                        </a:rPr>
                        <a:t>3</a:t>
                      </a:r>
                    </a:p>
                  </a:txBody>
                  <a:tcPr marL="56165" marR="56165" marT="0" marB="0">
                    <a:lnL>
                      <a:noFill/>
                    </a:lnL>
                    <a:lnR>
                      <a:noFill/>
                    </a:lnR>
                    <a:lnT>
                      <a:noFill/>
                    </a:lnT>
                    <a:lnB>
                      <a:noFill/>
                    </a:lnB>
                  </a:tcPr>
                </a:tc>
                <a:tc>
                  <a:txBody>
                    <a:bodyPr/>
                    <a:lstStyle/>
                    <a:p>
                      <a:pPr marL="0" marR="0" algn="l">
                        <a:lnSpc>
                          <a:spcPct val="115000"/>
                        </a:lnSpc>
                        <a:spcBef>
                          <a:spcPts val="0"/>
                        </a:spcBef>
                        <a:spcAft>
                          <a:spcPts val="0"/>
                        </a:spcAft>
                      </a:pPr>
                      <a:r>
                        <a:rPr lang="en-US" sz="1000" b="1" dirty="0" smtClean="0">
                          <a:solidFill>
                            <a:schemeClr val="tx1"/>
                          </a:solidFill>
                          <a:latin typeface="+mn-lt"/>
                          <a:ea typeface="Calibri"/>
                          <a:cs typeface="Times New Roman"/>
                        </a:rPr>
                        <a:t>Reward</a:t>
                      </a:r>
                      <a:r>
                        <a:rPr lang="en-US" sz="1000" b="1" baseline="0" dirty="0" smtClean="0">
                          <a:solidFill>
                            <a:schemeClr val="tx1"/>
                          </a:solidFill>
                          <a:latin typeface="+mn-lt"/>
                          <a:ea typeface="Calibri"/>
                          <a:cs typeface="Times New Roman"/>
                        </a:rPr>
                        <a:t> Yourself</a:t>
                      </a:r>
                      <a:endParaRPr lang="en-US" sz="1000" b="1" dirty="0">
                        <a:solidFill>
                          <a:schemeClr val="tx1"/>
                        </a:solidFill>
                        <a:latin typeface="+mn-lt"/>
                        <a:ea typeface="Calibri"/>
                        <a:cs typeface="Times New Roman"/>
                      </a:endParaRPr>
                    </a:p>
                  </a:txBody>
                  <a:tcPr marL="56165" marR="56165" marT="0" marB="0">
                    <a:lnL>
                      <a:noFill/>
                    </a:lnL>
                    <a:lnR>
                      <a:noFill/>
                    </a:lnR>
                    <a:lnT>
                      <a:noFill/>
                    </a:lnT>
                    <a:lnB>
                      <a:noFill/>
                    </a:lnB>
                  </a:tcPr>
                </a:tc>
                <a:tc>
                  <a:txBody>
                    <a:bodyPr/>
                    <a:lstStyle/>
                    <a:p>
                      <a:pPr marL="0" marR="0" algn="ctr">
                        <a:lnSpc>
                          <a:spcPct val="115000"/>
                        </a:lnSpc>
                        <a:spcBef>
                          <a:spcPts val="0"/>
                        </a:spcBef>
                        <a:spcAft>
                          <a:spcPts val="0"/>
                        </a:spcAft>
                      </a:pPr>
                      <a:r>
                        <a:rPr lang="en-US" sz="1000" dirty="0" smtClean="0">
                          <a:solidFill>
                            <a:schemeClr val="tx1"/>
                          </a:solidFill>
                          <a:latin typeface="+mn-lt"/>
                          <a:ea typeface="Calibri"/>
                          <a:cs typeface="Times New Roman"/>
                        </a:rPr>
                        <a:t>(10-15 </a:t>
                      </a:r>
                      <a:r>
                        <a:rPr lang="en-US" sz="1000" dirty="0">
                          <a:solidFill>
                            <a:schemeClr val="tx1"/>
                          </a:solidFill>
                          <a:latin typeface="+mn-lt"/>
                          <a:ea typeface="Calibri"/>
                          <a:cs typeface="Times New Roman"/>
                        </a:rPr>
                        <a:t>min) </a:t>
                      </a:r>
                    </a:p>
                  </a:txBody>
                  <a:tcPr marL="56165" marR="56165" marT="0" marB="0">
                    <a:lnL>
                      <a:noFill/>
                    </a:lnL>
                    <a:lnR>
                      <a:noFill/>
                    </a:lnR>
                    <a:lnT>
                      <a:noFill/>
                    </a:lnT>
                    <a:lnB>
                      <a:noFill/>
                    </a:lnB>
                  </a:tcPr>
                </a:tc>
                <a:tc>
                  <a:txBody>
                    <a:bodyPr/>
                    <a:lstStyle/>
                    <a:p>
                      <a:pPr marL="0" marR="0" algn="l">
                        <a:lnSpc>
                          <a:spcPts val="1700"/>
                        </a:lnSpc>
                        <a:spcBef>
                          <a:spcPts val="0"/>
                        </a:spcBef>
                        <a:spcAft>
                          <a:spcPts val="0"/>
                        </a:spcAft>
                      </a:pPr>
                      <a:r>
                        <a:rPr lang="en-US" sz="1000" b="1" kern="1200" dirty="0" smtClean="0">
                          <a:solidFill>
                            <a:schemeClr val="tx1"/>
                          </a:solidFill>
                          <a:latin typeface="+mn-lt"/>
                          <a:ea typeface="Times New Roman"/>
                          <a:cs typeface="Times New Roman"/>
                        </a:rPr>
                        <a:t>Take</a:t>
                      </a:r>
                      <a:r>
                        <a:rPr lang="en-US" sz="1000" b="1" kern="1200" baseline="0" dirty="0" smtClean="0">
                          <a:solidFill>
                            <a:schemeClr val="tx1"/>
                          </a:solidFill>
                          <a:latin typeface="+mn-lt"/>
                          <a:ea typeface="Times New Roman"/>
                          <a:cs typeface="Times New Roman"/>
                        </a:rPr>
                        <a:t> a break</a:t>
                      </a:r>
                      <a:r>
                        <a:rPr lang="en-US" sz="1000" kern="1200" dirty="0" smtClean="0">
                          <a:solidFill>
                            <a:schemeClr val="tx1"/>
                          </a:solidFill>
                          <a:latin typeface="+mn-lt"/>
                          <a:ea typeface="Times New Roman"/>
                          <a:cs typeface="Times New Roman"/>
                        </a:rPr>
                        <a:t>– </a:t>
                      </a:r>
                      <a:r>
                        <a:rPr lang="en-US" sz="1000" kern="1200" dirty="0">
                          <a:solidFill>
                            <a:schemeClr val="tx1"/>
                          </a:solidFill>
                          <a:latin typeface="+mn-lt"/>
                          <a:ea typeface="Times New Roman"/>
                          <a:cs typeface="Times New Roman"/>
                        </a:rPr>
                        <a:t>call a friend, play a short game, get a snack</a:t>
                      </a:r>
                      <a:endParaRPr lang="en-US" sz="1000" dirty="0">
                        <a:solidFill>
                          <a:schemeClr val="tx1"/>
                        </a:solidFill>
                        <a:latin typeface="+mn-lt"/>
                        <a:ea typeface="Times New Roman"/>
                        <a:cs typeface="Times New Roman"/>
                      </a:endParaRPr>
                    </a:p>
                  </a:txBody>
                  <a:tcPr marL="56165" marR="56165" marT="0" marB="0">
                    <a:lnL>
                      <a:noFill/>
                    </a:lnL>
                    <a:lnR>
                      <a:noFill/>
                    </a:lnR>
                    <a:lnT>
                      <a:noFill/>
                    </a:lnT>
                    <a:lnB>
                      <a:noFill/>
                    </a:lnB>
                  </a:tcPr>
                </a:tc>
              </a:tr>
              <a:tr h="230825">
                <a:tc>
                  <a:txBody>
                    <a:bodyPr/>
                    <a:lstStyle/>
                    <a:p>
                      <a:pPr marL="0" marR="0" algn="l">
                        <a:lnSpc>
                          <a:spcPct val="115000"/>
                        </a:lnSpc>
                        <a:spcBef>
                          <a:spcPts val="0"/>
                        </a:spcBef>
                        <a:spcAft>
                          <a:spcPts val="0"/>
                        </a:spcAft>
                      </a:pPr>
                      <a:r>
                        <a:rPr lang="en-US" sz="900" b="1" dirty="0">
                          <a:solidFill>
                            <a:schemeClr val="tx1"/>
                          </a:solidFill>
                          <a:latin typeface="+mn-lt"/>
                          <a:ea typeface="Calibri"/>
                          <a:cs typeface="Times New Roman"/>
                        </a:rPr>
                        <a:t>4</a:t>
                      </a:r>
                    </a:p>
                  </a:txBody>
                  <a:tcPr marL="56165" marR="56165" marT="0" marB="0">
                    <a:lnL>
                      <a:noFill/>
                    </a:lnL>
                    <a:lnR>
                      <a:noFill/>
                    </a:lnR>
                    <a:lnT>
                      <a:noFill/>
                    </a:lnT>
                    <a:lnB>
                      <a:noFill/>
                    </a:lnB>
                  </a:tcPr>
                </a:tc>
                <a:tc>
                  <a:txBody>
                    <a:bodyPr/>
                    <a:lstStyle/>
                    <a:p>
                      <a:pPr marL="0" marR="0" algn="l">
                        <a:lnSpc>
                          <a:spcPct val="115000"/>
                        </a:lnSpc>
                        <a:spcBef>
                          <a:spcPts val="0"/>
                        </a:spcBef>
                        <a:spcAft>
                          <a:spcPts val="0"/>
                        </a:spcAft>
                      </a:pPr>
                      <a:r>
                        <a:rPr lang="en-US" sz="1000" b="1" dirty="0">
                          <a:solidFill>
                            <a:schemeClr val="tx1"/>
                          </a:solidFill>
                          <a:latin typeface="+mn-lt"/>
                          <a:ea typeface="Calibri"/>
                          <a:cs typeface="Times New Roman"/>
                        </a:rPr>
                        <a:t>Review</a:t>
                      </a:r>
                    </a:p>
                  </a:txBody>
                  <a:tcPr marL="56165" marR="56165" marT="0" marB="0">
                    <a:lnL>
                      <a:noFill/>
                    </a:lnL>
                    <a:lnR>
                      <a:noFill/>
                    </a:lnR>
                    <a:lnT>
                      <a:noFill/>
                    </a:lnT>
                    <a:lnB>
                      <a:noFill/>
                    </a:lnB>
                  </a:tcPr>
                </a:tc>
                <a:tc>
                  <a:txBody>
                    <a:bodyPr/>
                    <a:lstStyle/>
                    <a:p>
                      <a:pPr marL="0" marR="0" algn="ctr">
                        <a:lnSpc>
                          <a:spcPct val="115000"/>
                        </a:lnSpc>
                        <a:spcBef>
                          <a:spcPts val="0"/>
                        </a:spcBef>
                        <a:spcAft>
                          <a:spcPts val="0"/>
                        </a:spcAft>
                      </a:pPr>
                      <a:r>
                        <a:rPr lang="en-US" sz="1000" dirty="0">
                          <a:solidFill>
                            <a:schemeClr val="tx1"/>
                          </a:solidFill>
                          <a:latin typeface="+mn-lt"/>
                          <a:ea typeface="Calibri"/>
                          <a:cs typeface="Times New Roman"/>
                        </a:rPr>
                        <a:t>(5 min)</a:t>
                      </a:r>
                    </a:p>
                  </a:txBody>
                  <a:tcPr marL="56165" marR="56165" marT="0" marB="0">
                    <a:lnL>
                      <a:noFill/>
                    </a:lnL>
                    <a:lnR>
                      <a:noFill/>
                    </a:lnR>
                    <a:lnT>
                      <a:noFill/>
                    </a:lnT>
                    <a:lnB>
                      <a:noFill/>
                    </a:lnB>
                  </a:tcPr>
                </a:tc>
                <a:tc>
                  <a:txBody>
                    <a:bodyPr/>
                    <a:lstStyle/>
                    <a:p>
                      <a:pPr marL="0" marR="0" algn="l">
                        <a:lnSpc>
                          <a:spcPts val="1700"/>
                        </a:lnSpc>
                        <a:spcBef>
                          <a:spcPts val="0"/>
                        </a:spcBef>
                        <a:spcAft>
                          <a:spcPts val="0"/>
                        </a:spcAft>
                      </a:pPr>
                      <a:r>
                        <a:rPr lang="en-US" sz="1000" b="1" kern="1200" dirty="0">
                          <a:solidFill>
                            <a:schemeClr val="tx1"/>
                          </a:solidFill>
                          <a:latin typeface="+mn-lt"/>
                          <a:ea typeface="Times New Roman"/>
                          <a:cs typeface="Times New Roman"/>
                        </a:rPr>
                        <a:t>Go over what you just studied</a:t>
                      </a:r>
                      <a:endParaRPr lang="en-US" sz="1000" dirty="0">
                        <a:solidFill>
                          <a:schemeClr val="tx1"/>
                        </a:solidFill>
                        <a:latin typeface="+mn-lt"/>
                        <a:ea typeface="Times New Roman"/>
                        <a:cs typeface="Times New Roman"/>
                      </a:endParaRPr>
                    </a:p>
                  </a:txBody>
                  <a:tcPr marL="56165" marR="56165" marT="0" marB="0">
                    <a:lnL>
                      <a:noFill/>
                    </a:lnL>
                    <a:lnR>
                      <a:noFill/>
                    </a:lnR>
                    <a:lnT>
                      <a:noFill/>
                    </a:lnT>
                    <a:lnB>
                      <a:noFill/>
                    </a:lnB>
                  </a:tcPr>
                </a:tc>
              </a:tr>
            </a:tbl>
          </a:graphicData>
        </a:graphic>
      </p:graphicFrame>
      <p:sp>
        <p:nvSpPr>
          <p:cNvPr id="24" name="TextBox 23"/>
          <p:cNvSpPr txBox="1"/>
          <p:nvPr/>
        </p:nvSpPr>
        <p:spPr>
          <a:xfrm>
            <a:off x="347382" y="4831773"/>
            <a:ext cx="4123765" cy="369332"/>
          </a:xfrm>
          <a:prstGeom prst="rect">
            <a:avLst/>
          </a:prstGeom>
          <a:noFill/>
        </p:spPr>
        <p:txBody>
          <a:bodyPr wrap="square" rtlCol="0">
            <a:spAutoFit/>
          </a:bodyPr>
          <a:lstStyle/>
          <a:p>
            <a:r>
              <a:rPr lang="en-US" dirty="0" smtClean="0"/>
              <a:t>*Intense Study Sessions  </a:t>
            </a:r>
            <a:endParaRPr lang="en-US" dirty="0"/>
          </a:p>
        </p:txBody>
      </p:sp>
      <p:sp>
        <p:nvSpPr>
          <p:cNvPr id="30" name="TextBox 29"/>
          <p:cNvSpPr txBox="1"/>
          <p:nvPr/>
        </p:nvSpPr>
        <p:spPr>
          <a:xfrm>
            <a:off x="2667000" y="1828800"/>
            <a:ext cx="1029962" cy="461665"/>
          </a:xfrm>
          <a:prstGeom prst="rect">
            <a:avLst/>
          </a:prstGeom>
          <a:noFill/>
        </p:spPr>
        <p:txBody>
          <a:bodyPr wrap="none" rtlCol="0">
            <a:spAutoFit/>
          </a:bodyPr>
          <a:lstStyle/>
          <a:p>
            <a:r>
              <a:rPr lang="en-US" sz="2400" dirty="0" smtClean="0"/>
              <a:t>Attend</a:t>
            </a:r>
            <a:endParaRPr lang="en-US" sz="2400" dirty="0"/>
          </a:p>
        </p:txBody>
      </p:sp>
      <p:sp>
        <p:nvSpPr>
          <p:cNvPr id="31" name="TextBox 30"/>
          <p:cNvSpPr txBox="1"/>
          <p:nvPr/>
        </p:nvSpPr>
        <p:spPr>
          <a:xfrm>
            <a:off x="2615769" y="2756062"/>
            <a:ext cx="1080424" cy="461665"/>
          </a:xfrm>
          <a:prstGeom prst="rect">
            <a:avLst/>
          </a:prstGeom>
          <a:noFill/>
        </p:spPr>
        <p:txBody>
          <a:bodyPr wrap="none" rtlCol="0">
            <a:spAutoFit/>
          </a:bodyPr>
          <a:lstStyle/>
          <a:p>
            <a:r>
              <a:rPr lang="en-US" sz="2400" dirty="0" smtClean="0"/>
              <a:t>Review</a:t>
            </a:r>
            <a:endParaRPr lang="en-US" sz="2400" dirty="0"/>
          </a:p>
        </p:txBody>
      </p:sp>
      <p:sp>
        <p:nvSpPr>
          <p:cNvPr id="32" name="TextBox 31"/>
          <p:cNvSpPr txBox="1"/>
          <p:nvPr/>
        </p:nvSpPr>
        <p:spPr>
          <a:xfrm>
            <a:off x="2743200" y="3505200"/>
            <a:ext cx="891591" cy="461665"/>
          </a:xfrm>
          <a:prstGeom prst="rect">
            <a:avLst/>
          </a:prstGeom>
          <a:noFill/>
        </p:spPr>
        <p:txBody>
          <a:bodyPr wrap="none" rtlCol="0">
            <a:spAutoFit/>
          </a:bodyPr>
          <a:lstStyle/>
          <a:p>
            <a:r>
              <a:rPr lang="en-US" sz="2400" dirty="0" smtClean="0"/>
              <a:t>Study</a:t>
            </a:r>
            <a:endParaRPr lang="en-US" sz="2400" dirty="0"/>
          </a:p>
        </p:txBody>
      </p:sp>
      <p:sp>
        <p:nvSpPr>
          <p:cNvPr id="26" name="Rounded Rectangle 25"/>
          <p:cNvSpPr/>
          <p:nvPr/>
        </p:nvSpPr>
        <p:spPr>
          <a:xfrm>
            <a:off x="3899647" y="1714439"/>
            <a:ext cx="4948518" cy="470123"/>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989294" y="1766393"/>
            <a:ext cx="4930588" cy="461665"/>
          </a:xfrm>
          <a:prstGeom prst="rect">
            <a:avLst/>
          </a:prstGeom>
        </p:spPr>
        <p:txBody>
          <a:bodyPr wrap="square">
            <a:spAutoFit/>
          </a:bodyPr>
          <a:lstStyle/>
          <a:p>
            <a:r>
              <a:rPr lang="en-US" sz="1200" b="1" i="1" u="sng" dirty="0"/>
              <a:t>Attend</a:t>
            </a:r>
            <a:r>
              <a:rPr lang="en-US" sz="1200" i="1" u="sng" dirty="0"/>
              <a:t> </a:t>
            </a:r>
            <a:r>
              <a:rPr lang="en-US" sz="1200" b="1" u="sng" dirty="0"/>
              <a:t>class </a:t>
            </a:r>
            <a:r>
              <a:rPr lang="en-US" sz="1200" dirty="0" smtClean="0"/>
              <a:t>– </a:t>
            </a:r>
            <a:r>
              <a:rPr lang="en-US" sz="1200" b="1" dirty="0" smtClean="0"/>
              <a:t>GO TO CLASS! </a:t>
            </a:r>
            <a:r>
              <a:rPr lang="en-US" sz="1200" dirty="0" smtClean="0"/>
              <a:t>Answer and ask questions and take meaningful notes</a:t>
            </a:r>
            <a:r>
              <a:rPr lang="en-US" sz="1200" dirty="0"/>
              <a:t>. </a:t>
            </a:r>
            <a:r>
              <a:rPr lang="en-US" sz="1200" dirty="0" smtClean="0"/>
              <a:t> </a:t>
            </a:r>
            <a:endParaRPr lang="en-US" sz="1200" dirty="0"/>
          </a:p>
        </p:txBody>
      </p:sp>
      <p:sp>
        <p:nvSpPr>
          <p:cNvPr id="35" name="Rounded Rectangle 34"/>
          <p:cNvSpPr/>
          <p:nvPr/>
        </p:nvSpPr>
        <p:spPr>
          <a:xfrm>
            <a:off x="3899647" y="2479818"/>
            <a:ext cx="4948518" cy="432108"/>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p:nvSpPr>
        <p:spPr>
          <a:xfrm>
            <a:off x="3899647" y="4054925"/>
            <a:ext cx="4948518" cy="571500"/>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a:xfrm>
            <a:off x="3899647" y="885698"/>
            <a:ext cx="4948518" cy="571500"/>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5" name="Rectangle 1"/>
          <p:cNvSpPr>
            <a:spLocks noChangeArrowheads="1"/>
          </p:cNvSpPr>
          <p:nvPr/>
        </p:nvSpPr>
        <p:spPr bwMode="auto">
          <a:xfrm>
            <a:off x="3989294" y="834828"/>
            <a:ext cx="493058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457200" algn="l"/>
                <a:tab pos="581025" algn="l"/>
              </a:tabLst>
            </a:pPr>
            <a:r>
              <a:rPr kumimoji="0" lang="en-US" sz="1200" b="1" i="1" u="sng" strike="noStrike" cap="none" normalizeH="0" baseline="0" dirty="0" smtClean="0">
                <a:ln>
                  <a:noFill/>
                </a:ln>
                <a:solidFill>
                  <a:schemeClr val="tx1"/>
                </a:solidFill>
                <a:effectLst/>
                <a:ea typeface="Calibri" pitchFamily="34" charset="0"/>
                <a:cs typeface="Times New Roman" pitchFamily="18" charset="0"/>
              </a:rPr>
              <a:t>Preview</a:t>
            </a:r>
            <a:r>
              <a:rPr kumimoji="0" lang="en-US" sz="1200" b="1" i="0" u="sng" strike="noStrike" cap="none" normalizeH="0" baseline="0" dirty="0" smtClean="0">
                <a:ln>
                  <a:noFill/>
                </a:ln>
                <a:solidFill>
                  <a:schemeClr val="tx1"/>
                </a:solidFill>
                <a:effectLst/>
                <a:ea typeface="Calibri" pitchFamily="34" charset="0"/>
                <a:cs typeface="Times New Roman" pitchFamily="18" charset="0"/>
              </a:rPr>
              <a:t> before</a:t>
            </a:r>
            <a:r>
              <a:rPr kumimoji="0" lang="en-US" sz="1200" b="1" i="0" u="sng" strike="noStrike" cap="none" normalizeH="0" dirty="0" smtClean="0">
                <a:ln>
                  <a:noFill/>
                </a:ln>
                <a:solidFill>
                  <a:schemeClr val="tx1"/>
                </a:solidFill>
                <a:effectLst/>
                <a:ea typeface="Calibri" pitchFamily="34" charset="0"/>
                <a:cs typeface="Times New Roman" pitchFamily="18" charset="0"/>
              </a:rPr>
              <a:t> </a:t>
            </a:r>
            <a:r>
              <a:rPr kumimoji="0" lang="en-US" sz="1200" b="1" i="0" u="sng" strike="noStrike" cap="none" normalizeH="0" baseline="0" dirty="0" smtClean="0">
                <a:ln>
                  <a:noFill/>
                </a:ln>
                <a:solidFill>
                  <a:schemeClr val="tx1"/>
                </a:solidFill>
                <a:effectLst/>
                <a:ea typeface="Calibri" pitchFamily="34" charset="0"/>
                <a:cs typeface="Times New Roman" pitchFamily="18" charset="0"/>
              </a:rPr>
              <a:t>class</a:t>
            </a:r>
            <a:r>
              <a:rPr kumimoji="0" lang="en-US" sz="1200" b="1" i="0" strike="noStrike" cap="none" normalizeH="0" baseline="0" dirty="0" smtClean="0">
                <a:ln>
                  <a:noFill/>
                </a:ln>
                <a:solidFill>
                  <a:schemeClr val="tx1"/>
                </a:solidFill>
                <a:effectLst/>
                <a:ea typeface="Calibri" pitchFamily="34" charset="0"/>
                <a:cs typeface="Times New Roman" pitchFamily="18" charset="0"/>
              </a:rPr>
              <a:t> </a:t>
            </a:r>
            <a:r>
              <a:rPr lang="en-US" sz="1200" dirty="0" smtClean="0"/>
              <a:t>–</a:t>
            </a:r>
            <a:r>
              <a:rPr lang="en-US" sz="1200" dirty="0" smtClean="0">
                <a:ea typeface="Calibri" pitchFamily="34" charset="0"/>
                <a:cs typeface="Times New Roman" pitchFamily="18" charset="0"/>
              </a:rPr>
              <a:t> S</a:t>
            </a:r>
            <a:r>
              <a:rPr kumimoji="0" lang="en-US" sz="1200" b="0" i="0" u="none" strike="noStrike" cap="none" normalizeH="0" dirty="0" smtClean="0">
                <a:ln>
                  <a:noFill/>
                </a:ln>
                <a:solidFill>
                  <a:schemeClr val="tx1"/>
                </a:solidFill>
                <a:effectLst/>
                <a:ea typeface="Calibri" pitchFamily="34" charset="0"/>
                <a:cs typeface="Times New Roman" pitchFamily="18" charset="0"/>
              </a:rPr>
              <a:t>kim </a:t>
            </a:r>
            <a:r>
              <a:rPr kumimoji="0" lang="en-US" sz="1200" b="0" i="0" u="none" strike="noStrike" cap="none" normalizeH="0" baseline="0" dirty="0" smtClean="0">
                <a:ln>
                  <a:noFill/>
                </a:ln>
                <a:solidFill>
                  <a:schemeClr val="tx1"/>
                </a:solidFill>
                <a:effectLst/>
                <a:ea typeface="Calibri" pitchFamily="34" charset="0"/>
                <a:cs typeface="Times New Roman" pitchFamily="18" charset="0"/>
              </a:rPr>
              <a:t>the chapter, </a:t>
            </a:r>
            <a:r>
              <a:rPr lang="en-US" sz="1200" dirty="0" smtClean="0"/>
              <a:t>note headings and boldface words, </a:t>
            </a:r>
            <a:r>
              <a:rPr lang="en-US" sz="1200" dirty="0" smtClean="0">
                <a:ea typeface="Calibri" pitchFamily="34" charset="0"/>
                <a:cs typeface="Times New Roman" pitchFamily="18" charset="0"/>
              </a:rPr>
              <a:t>review summaries and chapter objectives, and come up with que</a:t>
            </a:r>
            <a:r>
              <a:rPr kumimoji="0" lang="en-US" sz="1200" b="0" i="0" u="none" strike="noStrike" cap="none" normalizeH="0" baseline="0" dirty="0" smtClean="0">
                <a:ln>
                  <a:noFill/>
                </a:ln>
                <a:solidFill>
                  <a:schemeClr val="tx1"/>
                </a:solidFill>
                <a:effectLst/>
                <a:ea typeface="Calibri" pitchFamily="34" charset="0"/>
                <a:cs typeface="Times New Roman" pitchFamily="18" charset="0"/>
              </a:rPr>
              <a:t>stions you’d  like </a:t>
            </a:r>
            <a:r>
              <a:rPr lang="en-US" sz="1200" dirty="0" smtClean="0">
                <a:ea typeface="Calibri" pitchFamily="34" charset="0"/>
                <a:cs typeface="Times New Roman" pitchFamily="18" charset="0"/>
              </a:rPr>
              <a:t>the lecture to answer for you</a:t>
            </a:r>
            <a:r>
              <a:rPr kumimoji="0" lang="en-US" sz="1200" b="0" i="0" u="none" strike="noStrike" cap="none" normalizeH="0" baseline="0" dirty="0" smtClean="0">
                <a:ln>
                  <a:noFill/>
                </a:ln>
                <a:solidFill>
                  <a:schemeClr val="tx1"/>
                </a:solidFill>
                <a:effectLst/>
                <a:ea typeface="Calibri" pitchFamily="34" charset="0"/>
                <a:cs typeface="Times New Roman" pitchFamily="18" charset="0"/>
              </a:rPr>
              <a:t>. </a:t>
            </a:r>
            <a:endParaRPr kumimoji="0" lang="en-US" sz="1200" b="0" i="0" u="none" strike="noStrike" cap="none" normalizeH="0" baseline="0" dirty="0" smtClean="0">
              <a:ln>
                <a:noFill/>
              </a:ln>
              <a:solidFill>
                <a:schemeClr val="tx1"/>
              </a:solidFill>
              <a:effectLst/>
              <a:cs typeface="Arial" pitchFamily="34" charset="0"/>
            </a:endParaRPr>
          </a:p>
        </p:txBody>
      </p:sp>
      <p:sp>
        <p:nvSpPr>
          <p:cNvPr id="19" name="Rectangle 18"/>
          <p:cNvSpPr/>
          <p:nvPr/>
        </p:nvSpPr>
        <p:spPr>
          <a:xfrm>
            <a:off x="3989294" y="2531772"/>
            <a:ext cx="4930588" cy="461665"/>
          </a:xfrm>
          <a:prstGeom prst="rect">
            <a:avLst/>
          </a:prstGeom>
        </p:spPr>
        <p:txBody>
          <a:bodyPr wrap="square">
            <a:spAutoFit/>
          </a:bodyPr>
          <a:lstStyle/>
          <a:p>
            <a:r>
              <a:rPr lang="en-US" sz="1200" b="1" i="1" u="sng" dirty="0" smtClean="0"/>
              <a:t>Review</a:t>
            </a:r>
            <a:r>
              <a:rPr lang="en-US" sz="1200" b="1" u="sng" dirty="0" smtClean="0"/>
              <a:t> after class</a:t>
            </a:r>
            <a:r>
              <a:rPr lang="en-US" sz="1200" u="sng" dirty="0" smtClean="0"/>
              <a:t> </a:t>
            </a:r>
            <a:r>
              <a:rPr lang="en-US" sz="1200" dirty="0"/>
              <a:t>– </a:t>
            </a:r>
            <a:r>
              <a:rPr lang="en-US" sz="1200" dirty="0" smtClean="0"/>
              <a:t>As soon after class as possible, read notes, fill in gaps and note any questions.</a:t>
            </a:r>
            <a:endParaRPr lang="en-US" sz="1200" dirty="0"/>
          </a:p>
        </p:txBody>
      </p:sp>
      <p:sp>
        <p:nvSpPr>
          <p:cNvPr id="20" name="Rectangle 19"/>
          <p:cNvSpPr/>
          <p:nvPr/>
        </p:nvSpPr>
        <p:spPr>
          <a:xfrm>
            <a:off x="3989294" y="4102314"/>
            <a:ext cx="4930588" cy="646331"/>
          </a:xfrm>
          <a:prstGeom prst="rect">
            <a:avLst/>
          </a:prstGeom>
        </p:spPr>
        <p:txBody>
          <a:bodyPr wrap="square">
            <a:spAutoFit/>
          </a:bodyPr>
          <a:lstStyle/>
          <a:p>
            <a:r>
              <a:rPr lang="en-US" sz="1200" b="1" i="1" u="sng" dirty="0" smtClean="0"/>
              <a:t>Assess</a:t>
            </a:r>
            <a:r>
              <a:rPr lang="en-US" sz="1200" b="1" u="sng" dirty="0" smtClean="0"/>
              <a:t> your Learning</a:t>
            </a:r>
            <a:r>
              <a:rPr lang="en-US" sz="1200" b="1" dirty="0" smtClean="0"/>
              <a:t> </a:t>
            </a:r>
            <a:r>
              <a:rPr lang="en-US" sz="1200" dirty="0" smtClean="0"/>
              <a:t>– Periodically perform reality checks</a:t>
            </a:r>
          </a:p>
          <a:p>
            <a:pPr marL="234950" indent="-123825">
              <a:buFont typeface="Arial" pitchFamily="34" charset="0"/>
              <a:buChar char="•"/>
            </a:pPr>
            <a:r>
              <a:rPr lang="en-US" sz="1200" dirty="0" smtClean="0"/>
              <a:t>Am I using study methods that are effective?</a:t>
            </a:r>
          </a:p>
          <a:p>
            <a:pPr marL="234950" indent="-123825">
              <a:buFont typeface="Arial" pitchFamily="34" charset="0"/>
              <a:buChar char="•"/>
            </a:pPr>
            <a:r>
              <a:rPr lang="en-US" sz="1200" dirty="0" smtClean="0"/>
              <a:t>Do I understand the material enough to teach it to others?</a:t>
            </a:r>
            <a:endParaRPr lang="en-US" sz="1200" dirty="0"/>
          </a:p>
        </p:txBody>
      </p:sp>
      <p:sp>
        <p:nvSpPr>
          <p:cNvPr id="38" name="TextBox 37"/>
          <p:cNvSpPr txBox="1"/>
          <p:nvPr/>
        </p:nvSpPr>
        <p:spPr>
          <a:xfrm>
            <a:off x="2514600" y="914400"/>
            <a:ext cx="1181157" cy="461665"/>
          </a:xfrm>
          <a:prstGeom prst="rect">
            <a:avLst/>
          </a:prstGeom>
          <a:noFill/>
        </p:spPr>
        <p:txBody>
          <a:bodyPr wrap="none" rtlCol="0">
            <a:spAutoFit/>
          </a:bodyPr>
          <a:lstStyle/>
          <a:p>
            <a:r>
              <a:rPr lang="en-US" sz="2400" dirty="0" smtClean="0"/>
              <a:t>Preview</a:t>
            </a:r>
            <a:endParaRPr lang="en-US" sz="2400" dirty="0"/>
          </a:p>
        </p:txBody>
      </p:sp>
      <p:cxnSp>
        <p:nvCxnSpPr>
          <p:cNvPr id="34" name="Straight Connector 33"/>
          <p:cNvCxnSpPr/>
          <p:nvPr/>
        </p:nvCxnSpPr>
        <p:spPr>
          <a:xfrm>
            <a:off x="0" y="0"/>
            <a:ext cx="9144000" cy="0"/>
          </a:xfrm>
          <a:prstGeom prst="line">
            <a:avLst/>
          </a:prstGeom>
          <a:ln w="76200">
            <a:solidFill>
              <a:srgbClr val="CD6633"/>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0" y="6390409"/>
            <a:ext cx="9144000" cy="0"/>
          </a:xfrm>
          <a:prstGeom prst="line">
            <a:avLst/>
          </a:prstGeom>
          <a:ln w="76200">
            <a:solidFill>
              <a:srgbClr val="CD6633"/>
            </a:solidFill>
          </a:ln>
        </p:spPr>
        <p:style>
          <a:lnRef idx="1">
            <a:schemeClr val="accent1"/>
          </a:lnRef>
          <a:fillRef idx="0">
            <a:schemeClr val="accent1"/>
          </a:fillRef>
          <a:effectRef idx="0">
            <a:schemeClr val="accent1"/>
          </a:effectRef>
          <a:fontRef idx="minor">
            <a:schemeClr val="tx1"/>
          </a:fontRef>
        </p:style>
      </p:cxnSp>
      <p:sp>
        <p:nvSpPr>
          <p:cNvPr id="1027" name="Text Box 3"/>
          <p:cNvSpPr txBox="1">
            <a:spLocks noChangeArrowheads="1"/>
          </p:cNvSpPr>
          <p:nvPr/>
        </p:nvSpPr>
        <p:spPr bwMode="auto">
          <a:xfrm>
            <a:off x="5675779" y="6390409"/>
            <a:ext cx="2891118" cy="233795"/>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oudy Old Style" pitchFamily="18" charset="0"/>
                <a:cs typeface="Arial" pitchFamily="34" charset="0"/>
              </a:rPr>
              <a:t>C</a:t>
            </a:r>
            <a:r>
              <a:rPr kumimoji="0" lang="en-US" sz="1600" b="0" i="0" u="none" strike="noStrike" cap="none" normalizeH="0" baseline="0" smtClean="0">
                <a:ln>
                  <a:noFill/>
                </a:ln>
                <a:solidFill>
                  <a:srgbClr val="000000"/>
                </a:solidFill>
                <a:effectLst/>
                <a:latin typeface="Goudy Old Style" pitchFamily="18" charset="0"/>
                <a:cs typeface="Arial" pitchFamily="34" charset="0"/>
              </a:rPr>
              <a:t>enter for </a:t>
            </a:r>
            <a:r>
              <a:rPr kumimoji="0" lang="en-US" sz="1800" b="0" i="0" u="none" strike="noStrike" cap="none" normalizeH="0" baseline="0" smtClean="0">
                <a:ln>
                  <a:noFill/>
                </a:ln>
                <a:solidFill>
                  <a:srgbClr val="000000"/>
                </a:solidFill>
                <a:effectLst/>
                <a:latin typeface="Goudy Old Style" pitchFamily="18" charset="0"/>
                <a:cs typeface="Arial" pitchFamily="34" charset="0"/>
              </a:rPr>
              <a:t>A</a:t>
            </a:r>
            <a:r>
              <a:rPr kumimoji="0" lang="en-US" sz="1600" b="0" i="0" u="none" strike="noStrike" cap="none" normalizeH="0" baseline="0" smtClean="0">
                <a:ln>
                  <a:noFill/>
                </a:ln>
                <a:solidFill>
                  <a:srgbClr val="000000"/>
                </a:solidFill>
                <a:effectLst/>
                <a:latin typeface="Goudy Old Style" pitchFamily="18" charset="0"/>
                <a:cs typeface="Arial" pitchFamily="34" charset="0"/>
              </a:rPr>
              <a:t>cademic </a:t>
            </a:r>
            <a:r>
              <a:rPr kumimoji="0" lang="en-US" sz="1800" b="0" i="0" u="none" strike="noStrike" cap="none" normalizeH="0" baseline="0" smtClean="0">
                <a:ln>
                  <a:noFill/>
                </a:ln>
                <a:solidFill>
                  <a:srgbClr val="000000"/>
                </a:solidFill>
                <a:effectLst/>
                <a:latin typeface="Goudy Old Style" pitchFamily="18" charset="0"/>
                <a:cs typeface="Arial" pitchFamily="34" charset="0"/>
              </a:rPr>
              <a:t>S</a:t>
            </a:r>
            <a:r>
              <a:rPr kumimoji="0" lang="en-US" sz="1600" b="0" i="0" u="none" strike="noStrike" cap="none" normalizeH="0" baseline="0" smtClean="0">
                <a:ln>
                  <a:noFill/>
                </a:ln>
                <a:solidFill>
                  <a:srgbClr val="000000"/>
                </a:solidFill>
                <a:effectLst/>
                <a:latin typeface="Goudy Old Style" pitchFamily="18" charset="0"/>
                <a:cs typeface="Arial" pitchFamily="34" charset="0"/>
              </a:rPr>
              <a:t>uccess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 Box 4"/>
          <p:cNvSpPr txBox="1">
            <a:spLocks noChangeArrowheads="1"/>
          </p:cNvSpPr>
          <p:nvPr/>
        </p:nvSpPr>
        <p:spPr bwMode="auto">
          <a:xfrm>
            <a:off x="4953000" y="6663170"/>
            <a:ext cx="3675529" cy="19483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B-31 Coates Hall </a:t>
            </a:r>
            <a:r>
              <a:rPr kumimoji="0" lang="en-US" sz="1000" b="0" i="0" u="none" strike="noStrike" cap="none" normalizeH="0" baseline="0" noProof="1" smtClean="0">
                <a:ln>
                  <a:noFill/>
                </a:ln>
                <a:solidFill>
                  <a:srgbClr val="000000"/>
                </a:solidFill>
                <a:effectLst/>
                <a:latin typeface="Arial" pitchFamily="34" charset="0"/>
                <a:cs typeface="Arial" pitchFamily="34" charset="0"/>
              </a:rPr>
              <a:t>▪</a:t>
            </a:r>
            <a:r>
              <a:rPr kumimoji="0" lang="en-US" sz="1000" b="0" i="0" u="none" strike="noStrike" cap="none" normalizeH="0" baseline="0" dirty="0" smtClean="0">
                <a:ln>
                  <a:noFill/>
                </a:ln>
                <a:solidFill>
                  <a:srgbClr val="000000"/>
                </a:solidFill>
                <a:effectLst/>
                <a:latin typeface="Arial" pitchFamily="34" charset="0"/>
                <a:cs typeface="Arial" pitchFamily="34" charset="0"/>
              </a:rPr>
              <a:t> 225.578.2872 </a:t>
            </a:r>
            <a:r>
              <a:rPr kumimoji="0" lang="en-US" sz="1000" b="0" i="0" u="none" strike="noStrike" cap="none" normalizeH="0" baseline="0" noProof="1" smtClean="0">
                <a:ln>
                  <a:noFill/>
                </a:ln>
                <a:solidFill>
                  <a:srgbClr val="000000"/>
                </a:solidFill>
                <a:effectLst/>
                <a:latin typeface="Arial" pitchFamily="34" charset="0"/>
                <a:cs typeface="Arial" pitchFamily="34" charset="0"/>
              </a:rPr>
              <a:t>▪</a:t>
            </a:r>
            <a:r>
              <a:rPr kumimoji="0" lang="en-US" sz="1000" b="0" i="0" u="none" strike="noStrike" cap="none" normalizeH="0" baseline="0" dirty="0" smtClean="0">
                <a:ln>
                  <a:noFill/>
                </a:ln>
                <a:solidFill>
                  <a:srgbClr val="000000"/>
                </a:solidFill>
                <a:effectLst/>
                <a:latin typeface="Arial" pitchFamily="34" charset="0"/>
                <a:cs typeface="Arial" pitchFamily="34" charset="0"/>
              </a:rPr>
              <a:t>www.cas.lsu.edu</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TextBox 41"/>
          <p:cNvSpPr txBox="1"/>
          <p:nvPr/>
        </p:nvSpPr>
        <p:spPr>
          <a:xfrm>
            <a:off x="2667000" y="4267200"/>
            <a:ext cx="997389" cy="461665"/>
          </a:xfrm>
          <a:prstGeom prst="rect">
            <a:avLst/>
          </a:prstGeom>
          <a:noFill/>
        </p:spPr>
        <p:txBody>
          <a:bodyPr wrap="none" rtlCol="0">
            <a:spAutoFit/>
          </a:bodyPr>
          <a:lstStyle/>
          <a:p>
            <a:r>
              <a:rPr lang="en-US" sz="2400" dirty="0" smtClean="0"/>
              <a:t>Assess</a:t>
            </a:r>
            <a:endParaRPr lang="en-US" sz="2400" dirty="0"/>
          </a:p>
        </p:txBody>
      </p:sp>
      <p:sp>
        <p:nvSpPr>
          <p:cNvPr id="43" name="Rounded Rectangle 42"/>
          <p:cNvSpPr/>
          <p:nvPr/>
        </p:nvSpPr>
        <p:spPr>
          <a:xfrm>
            <a:off x="3899647" y="3173581"/>
            <a:ext cx="4948518" cy="675409"/>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4038600" y="3124200"/>
            <a:ext cx="5105400" cy="1015663"/>
          </a:xfrm>
          <a:prstGeom prst="rect">
            <a:avLst/>
          </a:prstGeom>
        </p:spPr>
        <p:txBody>
          <a:bodyPr wrap="square">
            <a:spAutoFit/>
          </a:bodyPr>
          <a:lstStyle/>
          <a:p>
            <a:r>
              <a:rPr lang="en-US" sz="1200" b="1" i="1" u="sng" dirty="0" smtClean="0"/>
              <a:t>Study </a:t>
            </a:r>
            <a:r>
              <a:rPr lang="en-US" sz="1200" dirty="0" smtClean="0"/>
              <a:t>– </a:t>
            </a:r>
            <a:r>
              <a:rPr lang="en-US" sz="1200" dirty="0"/>
              <a:t>Repetition is the </a:t>
            </a:r>
            <a:r>
              <a:rPr lang="en-US" sz="1200" dirty="0" smtClean="0"/>
              <a:t>key.  Ask questions such as ‘why’, ‘how’, and ‘what if’.</a:t>
            </a:r>
          </a:p>
          <a:p>
            <a:pPr marL="234950" indent="-123825">
              <a:buFont typeface="Arial" pitchFamily="34" charset="0"/>
              <a:buChar char="•"/>
            </a:pPr>
            <a:r>
              <a:rPr lang="en-US" sz="1200" dirty="0" smtClean="0"/>
              <a:t>Intense Study Sessions* - 3-5 short study sessions per day</a:t>
            </a:r>
          </a:p>
          <a:p>
            <a:pPr marL="234950" indent="-123825">
              <a:buFont typeface="Arial" pitchFamily="34" charset="0"/>
              <a:buChar char="•"/>
            </a:pPr>
            <a:r>
              <a:rPr lang="en-US" sz="1200" dirty="0" smtClean="0"/>
              <a:t>Weekend Review – Read notes and material from the week to make       	connections</a:t>
            </a:r>
            <a:endParaRPr lang="en-US" sz="1200" dirty="0"/>
          </a:p>
        </p:txBody>
      </p:sp>
      <p:pic>
        <p:nvPicPr>
          <p:cNvPr id="2" name="Picture 2"/>
          <p:cNvPicPr>
            <a:picLocks noChangeAspect="1" noChangeArrowheads="1"/>
          </p:cNvPicPr>
          <p:nvPr/>
        </p:nvPicPr>
        <p:blipFill>
          <a:blip r:embed="rId9" cstate="print"/>
          <a:srcRect/>
          <a:stretch>
            <a:fillRect/>
          </a:stretch>
        </p:blipFill>
        <p:spPr bwMode="auto">
          <a:xfrm>
            <a:off x="448236" y="6469424"/>
            <a:ext cx="1008529" cy="180758"/>
          </a:xfrm>
          <a:prstGeom prst="rect">
            <a:avLst/>
          </a:prstGeom>
          <a:noFill/>
          <a:ln w="9525" algn="in">
            <a:noFill/>
            <a:miter lim="800000"/>
            <a:headEnd/>
            <a:tailEnd/>
          </a:ln>
          <a:effectLst/>
        </p:spPr>
      </p:pic>
    </p:spTree>
    <p:custDataLst>
      <p:tags r:id="rId1"/>
    </p:custDataLst>
    <p:extLst>
      <p:ext uri="{BB962C8B-B14F-4D97-AF65-F5344CB8AC3E}">
        <p14:creationId xmlns:p14="http://schemas.microsoft.com/office/powerpoint/2010/main" val="20634731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a:xfrm>
            <a:off x="914400" y="533400"/>
            <a:ext cx="8001000" cy="1143000"/>
          </a:xfrm>
        </p:spPr>
        <p:txBody>
          <a:bodyPr/>
          <a:lstStyle/>
          <a:p>
            <a:pPr algn="ctr" eaLnBrk="1" hangingPunct="1"/>
            <a:r>
              <a:rPr lang="en-US" sz="4000" b="1" dirty="0" smtClean="0"/>
              <a:t> </a:t>
            </a:r>
            <a:r>
              <a:rPr lang="en-US" sz="3600" b="1" dirty="0" smtClean="0"/>
              <a:t>Effective Metacognitive Strategies</a:t>
            </a:r>
          </a:p>
        </p:txBody>
      </p:sp>
      <p:sp>
        <p:nvSpPr>
          <p:cNvPr id="356355" name="Rectangle 3"/>
          <p:cNvSpPr>
            <a:spLocks noGrp="1" noChangeArrowheads="1"/>
          </p:cNvSpPr>
          <p:nvPr>
            <p:ph type="body" idx="1"/>
          </p:nvPr>
        </p:nvSpPr>
        <p:spPr>
          <a:xfrm>
            <a:off x="76200" y="1447800"/>
            <a:ext cx="9067800" cy="5334000"/>
          </a:xfrm>
        </p:spPr>
        <p:txBody>
          <a:bodyPr/>
          <a:lstStyle/>
          <a:p>
            <a:pPr eaLnBrk="1" hangingPunct="1">
              <a:lnSpc>
                <a:spcPct val="90000"/>
              </a:lnSpc>
            </a:pPr>
            <a:r>
              <a:rPr lang="en-US" sz="2800" b="1" dirty="0"/>
              <a:t>Always solve problems without looking at an example or the solution</a:t>
            </a:r>
          </a:p>
          <a:p>
            <a:pPr eaLnBrk="1" hangingPunct="1">
              <a:lnSpc>
                <a:spcPct val="90000"/>
              </a:lnSpc>
            </a:pPr>
            <a:r>
              <a:rPr lang="en-US" sz="2800" b="1" dirty="0" smtClean="0"/>
              <a:t>Memorize everything you’re told to memorize (e.g. polyatomic ions)</a:t>
            </a:r>
          </a:p>
          <a:p>
            <a:pPr eaLnBrk="1" hangingPunct="1">
              <a:lnSpc>
                <a:spcPct val="90000"/>
              </a:lnSpc>
            </a:pPr>
            <a:r>
              <a:rPr lang="en-US" sz="2800" b="1" dirty="0" smtClean="0"/>
              <a:t>Always ask why, how, and what if questions</a:t>
            </a:r>
            <a:endParaRPr lang="en-US" sz="2800" dirty="0" smtClean="0"/>
          </a:p>
          <a:p>
            <a:pPr eaLnBrk="1" hangingPunct="1">
              <a:lnSpc>
                <a:spcPct val="90000"/>
              </a:lnSpc>
            </a:pPr>
            <a:r>
              <a:rPr lang="en-US" sz="2800" b="1" dirty="0" smtClean="0"/>
              <a:t>Test understanding by giving “mini lectures” on concepts</a:t>
            </a:r>
          </a:p>
          <a:p>
            <a:pPr eaLnBrk="1" hangingPunct="1">
              <a:lnSpc>
                <a:spcPct val="90000"/>
              </a:lnSpc>
            </a:pPr>
            <a:r>
              <a:rPr lang="en-US" sz="2800" b="1" dirty="0" smtClean="0"/>
              <a:t>Spend time on each course every day</a:t>
            </a:r>
          </a:p>
          <a:p>
            <a:pPr eaLnBrk="1" hangingPunct="1">
              <a:lnSpc>
                <a:spcPct val="90000"/>
              </a:lnSpc>
            </a:pPr>
            <a:r>
              <a:rPr lang="en-US" sz="2800" b="1" dirty="0" smtClean="0"/>
              <a:t>Use the Study Cycle with Intense Study Sessions</a:t>
            </a:r>
          </a:p>
          <a:p>
            <a:pPr eaLnBrk="1" hangingPunct="1">
              <a:lnSpc>
                <a:spcPct val="90000"/>
              </a:lnSpc>
            </a:pPr>
            <a:r>
              <a:rPr lang="en-US" sz="2800" b="1" dirty="0" smtClean="0"/>
              <a:t>Visit the Learning Commons on a regular basis</a:t>
            </a:r>
          </a:p>
          <a:p>
            <a:pPr eaLnBrk="1" hangingPunct="1">
              <a:lnSpc>
                <a:spcPct val="90000"/>
              </a:lnSpc>
            </a:pPr>
            <a:r>
              <a:rPr lang="en-US" sz="2800" b="1" dirty="0" smtClean="0"/>
              <a:t>Aim for 100% mastery, not 90%!</a:t>
            </a:r>
          </a:p>
          <a:p>
            <a:pPr eaLnBrk="1" hangingPunct="1">
              <a:lnSpc>
                <a:spcPct val="90000"/>
              </a:lnSpc>
              <a:buFont typeface="Wingdings" pitchFamily="2" charset="2"/>
              <a:buNone/>
            </a:pPr>
            <a:endParaRPr lang="en-US" sz="2800" b="1" dirty="0" smtClean="0"/>
          </a:p>
          <a:p>
            <a:pPr eaLnBrk="1" hangingPunct="1">
              <a:lnSpc>
                <a:spcPct val="90000"/>
              </a:lnSpc>
              <a:buFont typeface="Wingdings" pitchFamily="2" charset="2"/>
              <a:buNone/>
            </a:pPr>
            <a:endParaRPr lang="en-US" sz="2800" b="1" dirty="0" smtClean="0"/>
          </a:p>
        </p:txBody>
      </p:sp>
    </p:spTree>
    <p:custDataLst>
      <p:tags r:id="rId1"/>
    </p:custDataLst>
    <p:extLst>
      <p:ext uri="{BB962C8B-B14F-4D97-AF65-F5344CB8AC3E}">
        <p14:creationId xmlns:p14="http://schemas.microsoft.com/office/powerpoint/2010/main" val="1803936992"/>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56354"/>
                                        </p:tgtEl>
                                        <p:attrNameLst>
                                          <p:attrName>style.visibility</p:attrName>
                                        </p:attrNameLst>
                                      </p:cBhvr>
                                      <p:to>
                                        <p:strVal val="visible"/>
                                      </p:to>
                                    </p:set>
                                    <p:animEffect transition="in" filter="dissolve">
                                      <p:cBhvr>
                                        <p:cTn id="7" dur="500"/>
                                        <p:tgtEl>
                                          <p:spTgt spid="356354"/>
                                        </p:tgtEl>
                                      </p:cBhvr>
                                    </p:animEffect>
                                  </p:childTnLst>
                                </p:cTn>
                              </p:par>
                            </p:childTnLst>
                          </p:cTn>
                        </p:par>
                        <p:par>
                          <p:cTn id="8" fill="hold">
                            <p:stCondLst>
                              <p:cond delay="500"/>
                            </p:stCondLst>
                            <p:childTnLst>
                              <p:par>
                                <p:cTn id="9" presetID="9" presetClass="entr" presetSubtype="0" fill="hold" grpId="0" nodeType="afterEffect">
                                  <p:stCondLst>
                                    <p:cond delay="1000"/>
                                  </p:stCondLst>
                                  <p:childTnLst>
                                    <p:set>
                                      <p:cBhvr>
                                        <p:cTn id="10" dur="1" fill="hold">
                                          <p:stCondLst>
                                            <p:cond delay="0"/>
                                          </p:stCondLst>
                                        </p:cTn>
                                        <p:tgtEl>
                                          <p:spTgt spid="356355">
                                            <p:txEl>
                                              <p:pRg st="0" end="0"/>
                                            </p:txEl>
                                          </p:spTgt>
                                        </p:tgtEl>
                                        <p:attrNameLst>
                                          <p:attrName>style.visibility</p:attrName>
                                        </p:attrNameLst>
                                      </p:cBhvr>
                                      <p:to>
                                        <p:strVal val="visible"/>
                                      </p:to>
                                    </p:set>
                                    <p:animEffect transition="in" filter="dissolve">
                                      <p:cBhvr>
                                        <p:cTn id="11" dur="500"/>
                                        <p:tgtEl>
                                          <p:spTgt spid="356355">
                                            <p:txEl>
                                              <p:pRg st="0" end="0"/>
                                            </p:txEl>
                                          </p:spTgt>
                                        </p:tgtEl>
                                      </p:cBhvr>
                                    </p:animEffect>
                                  </p:childTnLst>
                                </p:cTn>
                              </p:par>
                            </p:childTnLst>
                          </p:cTn>
                        </p:par>
                        <p:par>
                          <p:cTn id="12" fill="hold">
                            <p:stCondLst>
                              <p:cond delay="2000"/>
                            </p:stCondLst>
                            <p:childTnLst>
                              <p:par>
                                <p:cTn id="13" presetID="9" presetClass="entr" presetSubtype="0" fill="hold" grpId="0" nodeType="afterEffect">
                                  <p:stCondLst>
                                    <p:cond delay="1000"/>
                                  </p:stCondLst>
                                  <p:childTnLst>
                                    <p:set>
                                      <p:cBhvr>
                                        <p:cTn id="14" dur="1" fill="hold">
                                          <p:stCondLst>
                                            <p:cond delay="0"/>
                                          </p:stCondLst>
                                        </p:cTn>
                                        <p:tgtEl>
                                          <p:spTgt spid="356355">
                                            <p:txEl>
                                              <p:pRg st="1" end="1"/>
                                            </p:txEl>
                                          </p:spTgt>
                                        </p:tgtEl>
                                        <p:attrNameLst>
                                          <p:attrName>style.visibility</p:attrName>
                                        </p:attrNameLst>
                                      </p:cBhvr>
                                      <p:to>
                                        <p:strVal val="visible"/>
                                      </p:to>
                                    </p:set>
                                    <p:animEffect transition="in" filter="dissolve">
                                      <p:cBhvr>
                                        <p:cTn id="15" dur="500"/>
                                        <p:tgtEl>
                                          <p:spTgt spid="356355">
                                            <p:txEl>
                                              <p:pRg st="1" end="1"/>
                                            </p:txEl>
                                          </p:spTgt>
                                        </p:tgtEl>
                                      </p:cBhvr>
                                    </p:animEffect>
                                  </p:childTnLst>
                                </p:cTn>
                              </p:par>
                            </p:childTnLst>
                          </p:cTn>
                        </p:par>
                        <p:par>
                          <p:cTn id="16" fill="hold">
                            <p:stCondLst>
                              <p:cond delay="3500"/>
                            </p:stCondLst>
                            <p:childTnLst>
                              <p:par>
                                <p:cTn id="17" presetID="9" presetClass="entr" presetSubtype="0" fill="hold" grpId="0" nodeType="afterEffect">
                                  <p:stCondLst>
                                    <p:cond delay="1000"/>
                                  </p:stCondLst>
                                  <p:childTnLst>
                                    <p:set>
                                      <p:cBhvr>
                                        <p:cTn id="18" dur="1" fill="hold">
                                          <p:stCondLst>
                                            <p:cond delay="0"/>
                                          </p:stCondLst>
                                        </p:cTn>
                                        <p:tgtEl>
                                          <p:spTgt spid="356355">
                                            <p:txEl>
                                              <p:pRg st="2" end="2"/>
                                            </p:txEl>
                                          </p:spTgt>
                                        </p:tgtEl>
                                        <p:attrNameLst>
                                          <p:attrName>style.visibility</p:attrName>
                                        </p:attrNameLst>
                                      </p:cBhvr>
                                      <p:to>
                                        <p:strVal val="visible"/>
                                      </p:to>
                                    </p:set>
                                    <p:animEffect transition="in" filter="dissolve">
                                      <p:cBhvr>
                                        <p:cTn id="19" dur="500"/>
                                        <p:tgtEl>
                                          <p:spTgt spid="356355">
                                            <p:txEl>
                                              <p:pRg st="2" end="2"/>
                                            </p:txEl>
                                          </p:spTgt>
                                        </p:tgtEl>
                                      </p:cBhvr>
                                    </p:animEffect>
                                  </p:childTnLst>
                                </p:cTn>
                              </p:par>
                            </p:childTnLst>
                          </p:cTn>
                        </p:par>
                        <p:par>
                          <p:cTn id="20" fill="hold">
                            <p:stCondLst>
                              <p:cond delay="5000"/>
                            </p:stCondLst>
                            <p:childTnLst>
                              <p:par>
                                <p:cTn id="21" presetID="9" presetClass="entr" presetSubtype="0" fill="hold" grpId="0" nodeType="afterEffect">
                                  <p:stCondLst>
                                    <p:cond delay="1000"/>
                                  </p:stCondLst>
                                  <p:childTnLst>
                                    <p:set>
                                      <p:cBhvr>
                                        <p:cTn id="22" dur="1" fill="hold">
                                          <p:stCondLst>
                                            <p:cond delay="0"/>
                                          </p:stCondLst>
                                        </p:cTn>
                                        <p:tgtEl>
                                          <p:spTgt spid="356355">
                                            <p:txEl>
                                              <p:pRg st="3" end="3"/>
                                            </p:txEl>
                                          </p:spTgt>
                                        </p:tgtEl>
                                        <p:attrNameLst>
                                          <p:attrName>style.visibility</p:attrName>
                                        </p:attrNameLst>
                                      </p:cBhvr>
                                      <p:to>
                                        <p:strVal val="visible"/>
                                      </p:to>
                                    </p:set>
                                    <p:animEffect transition="in" filter="dissolve">
                                      <p:cBhvr>
                                        <p:cTn id="23" dur="500"/>
                                        <p:tgtEl>
                                          <p:spTgt spid="356355">
                                            <p:txEl>
                                              <p:pRg st="3" end="3"/>
                                            </p:txEl>
                                          </p:spTgt>
                                        </p:tgtEl>
                                      </p:cBhvr>
                                    </p:animEffect>
                                  </p:childTnLst>
                                </p:cTn>
                              </p:par>
                            </p:childTnLst>
                          </p:cTn>
                        </p:par>
                        <p:par>
                          <p:cTn id="24" fill="hold">
                            <p:stCondLst>
                              <p:cond delay="6500"/>
                            </p:stCondLst>
                            <p:childTnLst>
                              <p:par>
                                <p:cTn id="25" presetID="9" presetClass="entr" presetSubtype="0" fill="hold" grpId="0" nodeType="afterEffect">
                                  <p:stCondLst>
                                    <p:cond delay="2000"/>
                                  </p:stCondLst>
                                  <p:childTnLst>
                                    <p:set>
                                      <p:cBhvr>
                                        <p:cTn id="26" dur="1" fill="hold">
                                          <p:stCondLst>
                                            <p:cond delay="0"/>
                                          </p:stCondLst>
                                        </p:cTn>
                                        <p:tgtEl>
                                          <p:spTgt spid="356355">
                                            <p:txEl>
                                              <p:pRg st="4" end="4"/>
                                            </p:txEl>
                                          </p:spTgt>
                                        </p:tgtEl>
                                        <p:attrNameLst>
                                          <p:attrName>style.visibility</p:attrName>
                                        </p:attrNameLst>
                                      </p:cBhvr>
                                      <p:to>
                                        <p:strVal val="visible"/>
                                      </p:to>
                                    </p:set>
                                    <p:animEffect transition="in" filter="dissolve">
                                      <p:cBhvr>
                                        <p:cTn id="27" dur="500"/>
                                        <p:tgtEl>
                                          <p:spTgt spid="356355">
                                            <p:txEl>
                                              <p:pRg st="4" end="4"/>
                                            </p:txEl>
                                          </p:spTgt>
                                        </p:tgtEl>
                                      </p:cBhvr>
                                    </p:animEffect>
                                  </p:childTnLst>
                                </p:cTn>
                              </p:par>
                            </p:childTnLst>
                          </p:cTn>
                        </p:par>
                        <p:par>
                          <p:cTn id="28" fill="hold">
                            <p:stCondLst>
                              <p:cond delay="9000"/>
                            </p:stCondLst>
                            <p:childTnLst>
                              <p:par>
                                <p:cTn id="29" presetID="9" presetClass="entr" presetSubtype="0" fill="hold" grpId="0" nodeType="afterEffect">
                                  <p:stCondLst>
                                    <p:cond delay="1000"/>
                                  </p:stCondLst>
                                  <p:childTnLst>
                                    <p:set>
                                      <p:cBhvr>
                                        <p:cTn id="30" dur="1" fill="hold">
                                          <p:stCondLst>
                                            <p:cond delay="0"/>
                                          </p:stCondLst>
                                        </p:cTn>
                                        <p:tgtEl>
                                          <p:spTgt spid="356355">
                                            <p:txEl>
                                              <p:pRg st="5" end="5"/>
                                            </p:txEl>
                                          </p:spTgt>
                                        </p:tgtEl>
                                        <p:attrNameLst>
                                          <p:attrName>style.visibility</p:attrName>
                                        </p:attrNameLst>
                                      </p:cBhvr>
                                      <p:to>
                                        <p:strVal val="visible"/>
                                      </p:to>
                                    </p:set>
                                    <p:animEffect transition="in" filter="dissolve">
                                      <p:cBhvr>
                                        <p:cTn id="31" dur="500"/>
                                        <p:tgtEl>
                                          <p:spTgt spid="356355">
                                            <p:txEl>
                                              <p:pRg st="5" end="5"/>
                                            </p:txEl>
                                          </p:spTgt>
                                        </p:tgtEl>
                                      </p:cBhvr>
                                    </p:animEffect>
                                  </p:childTnLst>
                                </p:cTn>
                              </p:par>
                            </p:childTnLst>
                          </p:cTn>
                        </p:par>
                        <p:par>
                          <p:cTn id="32" fill="hold">
                            <p:stCondLst>
                              <p:cond delay="10500"/>
                            </p:stCondLst>
                            <p:childTnLst>
                              <p:par>
                                <p:cTn id="33" presetID="9" presetClass="entr" presetSubtype="0" fill="hold" grpId="0" nodeType="afterEffect">
                                  <p:stCondLst>
                                    <p:cond delay="2000"/>
                                  </p:stCondLst>
                                  <p:childTnLst>
                                    <p:set>
                                      <p:cBhvr>
                                        <p:cTn id="34" dur="1" fill="hold">
                                          <p:stCondLst>
                                            <p:cond delay="0"/>
                                          </p:stCondLst>
                                        </p:cTn>
                                        <p:tgtEl>
                                          <p:spTgt spid="356355">
                                            <p:txEl>
                                              <p:pRg st="6" end="6"/>
                                            </p:txEl>
                                          </p:spTgt>
                                        </p:tgtEl>
                                        <p:attrNameLst>
                                          <p:attrName>style.visibility</p:attrName>
                                        </p:attrNameLst>
                                      </p:cBhvr>
                                      <p:to>
                                        <p:strVal val="visible"/>
                                      </p:to>
                                    </p:set>
                                    <p:animEffect transition="in" filter="dissolve">
                                      <p:cBhvr>
                                        <p:cTn id="35" dur="500"/>
                                        <p:tgtEl>
                                          <p:spTgt spid="356355">
                                            <p:txEl>
                                              <p:pRg st="6" end="6"/>
                                            </p:txEl>
                                          </p:spTgt>
                                        </p:tgtEl>
                                      </p:cBhvr>
                                    </p:animEffect>
                                  </p:childTnLst>
                                </p:cTn>
                              </p:par>
                            </p:childTnLst>
                          </p:cTn>
                        </p:par>
                        <p:par>
                          <p:cTn id="36" fill="hold">
                            <p:stCondLst>
                              <p:cond delay="13000"/>
                            </p:stCondLst>
                            <p:childTnLst>
                              <p:par>
                                <p:cTn id="37" presetID="9" presetClass="entr" presetSubtype="0" fill="hold" grpId="0" nodeType="afterEffect">
                                  <p:stCondLst>
                                    <p:cond delay="1000"/>
                                  </p:stCondLst>
                                  <p:childTnLst>
                                    <p:set>
                                      <p:cBhvr>
                                        <p:cTn id="38" dur="1" fill="hold">
                                          <p:stCondLst>
                                            <p:cond delay="0"/>
                                          </p:stCondLst>
                                        </p:cTn>
                                        <p:tgtEl>
                                          <p:spTgt spid="356355">
                                            <p:txEl>
                                              <p:pRg st="7" end="7"/>
                                            </p:txEl>
                                          </p:spTgt>
                                        </p:tgtEl>
                                        <p:attrNameLst>
                                          <p:attrName>style.visibility</p:attrName>
                                        </p:attrNameLst>
                                      </p:cBhvr>
                                      <p:to>
                                        <p:strVal val="visible"/>
                                      </p:to>
                                    </p:set>
                                    <p:animEffect transition="in" filter="dissolve">
                                      <p:cBhvr>
                                        <p:cTn id="39" dur="500"/>
                                        <p:tgtEl>
                                          <p:spTgt spid="3563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4" grpId="0" autoUpdateAnimBg="0"/>
      <p:bldP spid="356355" grpId="0" build="p" autoUpdateAnimBg="0" advAuto="100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914400" y="3581400"/>
            <a:ext cx="7848600" cy="2286000"/>
          </a:xfrm>
        </p:spPr>
        <p:txBody>
          <a:bodyPr/>
          <a:lstStyle/>
          <a:p>
            <a:pPr algn="ctr" eaLnBrk="1" hangingPunct="1"/>
            <a:r>
              <a:rPr lang="en-US" b="1" i="0" dirty="0" smtClean="0">
                <a:latin typeface="Rockwell" pitchFamily="18" charset="0"/>
              </a:rPr>
              <a:t>Which One of the Next Two Slides More Accurately Describes YOUR Actions to Date in Your Courses?</a:t>
            </a:r>
          </a:p>
        </p:txBody>
      </p:sp>
    </p:spTree>
    <p:extLst>
      <p:ext uri="{BB962C8B-B14F-4D97-AF65-F5344CB8AC3E}">
        <p14:creationId xmlns:p14="http://schemas.microsoft.com/office/powerpoint/2010/main" val="2712814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1143000"/>
            <a:ext cx="8839200" cy="1143000"/>
          </a:xfrm>
        </p:spPr>
        <p:txBody>
          <a:bodyPr/>
          <a:lstStyle/>
          <a:p>
            <a:pPr algn="ctr"/>
            <a:r>
              <a:rPr lang="en-US" sz="4000" b="1" dirty="0" smtClean="0"/>
              <a:t>Top 5 Reasons Folks Did Not Do Well </a:t>
            </a:r>
            <a:br>
              <a:rPr lang="en-US" sz="4000" b="1" dirty="0" smtClean="0"/>
            </a:br>
            <a:r>
              <a:rPr lang="en-US" sz="4000" b="1" dirty="0" smtClean="0"/>
              <a:t>on Test 1 in General Chemistry</a:t>
            </a:r>
          </a:p>
        </p:txBody>
      </p:sp>
      <p:sp>
        <p:nvSpPr>
          <p:cNvPr id="3" name="Content Placeholder 2"/>
          <p:cNvSpPr>
            <a:spLocks noGrp="1"/>
          </p:cNvSpPr>
          <p:nvPr>
            <p:ph idx="1"/>
          </p:nvPr>
        </p:nvSpPr>
        <p:spPr>
          <a:xfrm>
            <a:off x="228600" y="2743200"/>
            <a:ext cx="8915400" cy="4114800"/>
          </a:xfrm>
        </p:spPr>
        <p:txBody>
          <a:bodyPr/>
          <a:lstStyle/>
          <a:p>
            <a:pPr marL="0" indent="0">
              <a:buNone/>
            </a:pPr>
            <a:r>
              <a:rPr lang="en-US" dirty="0" smtClean="0">
                <a:solidFill>
                  <a:srgbClr val="000000"/>
                </a:solidFill>
              </a:rPr>
              <a:t>1.  Didn’t spend enough time on the material</a:t>
            </a:r>
          </a:p>
          <a:p>
            <a:pPr marL="0" indent="0">
              <a:buNone/>
            </a:pPr>
            <a:r>
              <a:rPr lang="en-US" dirty="0" smtClean="0">
                <a:solidFill>
                  <a:srgbClr val="000000"/>
                </a:solidFill>
              </a:rPr>
              <a:t>2.  Started the homework too late</a:t>
            </a:r>
          </a:p>
          <a:p>
            <a:pPr marL="0" indent="0">
              <a:buNone/>
            </a:pPr>
            <a:r>
              <a:rPr lang="en-US" dirty="0" smtClean="0">
                <a:solidFill>
                  <a:srgbClr val="000000"/>
                </a:solidFill>
              </a:rPr>
              <a:t>3.  Didn’t memorize the information I needed to</a:t>
            </a:r>
          </a:p>
          <a:p>
            <a:pPr marL="0" indent="0">
              <a:buNone/>
            </a:pPr>
            <a:r>
              <a:rPr lang="en-US" dirty="0" smtClean="0">
                <a:solidFill>
                  <a:srgbClr val="000000"/>
                </a:solidFill>
              </a:rPr>
              <a:t>4.  Did not use the book</a:t>
            </a:r>
          </a:p>
          <a:p>
            <a:pPr marL="0" indent="0">
              <a:buNone/>
            </a:pPr>
            <a:r>
              <a:rPr lang="en-US" dirty="0" smtClean="0">
                <a:solidFill>
                  <a:srgbClr val="000000"/>
                </a:solidFill>
              </a:rPr>
              <a:t>5.  Assumed I understood information that I 	had read and re-read, but had not applied</a:t>
            </a:r>
          </a:p>
        </p:txBody>
      </p:sp>
    </p:spTree>
    <p:extLst>
      <p:ext uri="{BB962C8B-B14F-4D97-AF65-F5344CB8AC3E}">
        <p14:creationId xmlns:p14="http://schemas.microsoft.com/office/powerpoint/2010/main" val="112330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838200" y="990600"/>
            <a:ext cx="7772400" cy="1143000"/>
          </a:xfrm>
        </p:spPr>
        <p:txBody>
          <a:bodyPr/>
          <a:lstStyle/>
          <a:p>
            <a:pPr algn="ctr"/>
            <a:r>
              <a:rPr lang="en-US" b="1" dirty="0" smtClean="0"/>
              <a:t>Top 5 Reasons Folks Made an A on Test 1:</a:t>
            </a:r>
          </a:p>
        </p:txBody>
      </p:sp>
      <p:sp>
        <p:nvSpPr>
          <p:cNvPr id="3" name="Content Placeholder 2"/>
          <p:cNvSpPr>
            <a:spLocks noGrp="1"/>
          </p:cNvSpPr>
          <p:nvPr>
            <p:ph idx="1"/>
          </p:nvPr>
        </p:nvSpPr>
        <p:spPr>
          <a:xfrm>
            <a:off x="457200" y="2362200"/>
            <a:ext cx="8686800" cy="4114800"/>
          </a:xfrm>
        </p:spPr>
        <p:txBody>
          <a:bodyPr/>
          <a:lstStyle/>
          <a:p>
            <a:pPr marL="0" indent="0">
              <a:buNone/>
            </a:pPr>
            <a:r>
              <a:rPr lang="en-US" dirty="0" smtClean="0">
                <a:solidFill>
                  <a:srgbClr val="000000"/>
                </a:solidFill>
              </a:rPr>
              <a:t>1.  Did preview-review for every class</a:t>
            </a:r>
          </a:p>
          <a:p>
            <a:pPr marL="0" indent="0">
              <a:buNone/>
            </a:pPr>
            <a:r>
              <a:rPr lang="en-US" dirty="0" smtClean="0">
                <a:solidFill>
                  <a:srgbClr val="000000"/>
                </a:solidFill>
              </a:rPr>
              <a:t>2.  Did a little of the homework at a time</a:t>
            </a:r>
          </a:p>
          <a:p>
            <a:pPr marL="0" indent="0">
              <a:buNone/>
            </a:pPr>
            <a:r>
              <a:rPr lang="en-US" dirty="0" smtClean="0">
                <a:solidFill>
                  <a:srgbClr val="000000"/>
                </a:solidFill>
              </a:rPr>
              <a:t>3.  Used the book and did the suggested 	problems</a:t>
            </a:r>
          </a:p>
          <a:p>
            <a:pPr marL="0" indent="0">
              <a:buNone/>
            </a:pPr>
            <a:r>
              <a:rPr lang="en-US" dirty="0" smtClean="0">
                <a:solidFill>
                  <a:srgbClr val="000000"/>
                </a:solidFill>
              </a:rPr>
              <a:t>4.  Made flashcards of the information to be 	memorized</a:t>
            </a:r>
          </a:p>
          <a:p>
            <a:pPr marL="0" indent="0">
              <a:buNone/>
            </a:pPr>
            <a:r>
              <a:rPr lang="en-US" dirty="0" smtClean="0">
                <a:solidFill>
                  <a:srgbClr val="000000"/>
                </a:solidFill>
              </a:rPr>
              <a:t>5.  Practiced explaining the information to 	others</a:t>
            </a:r>
          </a:p>
        </p:txBody>
      </p:sp>
    </p:spTree>
    <p:extLst>
      <p:ext uri="{BB962C8B-B14F-4D97-AF65-F5344CB8AC3E}">
        <p14:creationId xmlns:p14="http://schemas.microsoft.com/office/powerpoint/2010/main" val="2705668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65180"/>
            <a:ext cx="8686800" cy="4154984"/>
          </a:xfrm>
          <a:prstGeom prst="rect">
            <a:avLst/>
          </a:prstGeom>
        </p:spPr>
        <p:txBody>
          <a:bodyPr wrap="square">
            <a:spAutoFit/>
          </a:bodyPr>
          <a:lstStyle/>
          <a:p>
            <a:r>
              <a:rPr lang="en-US" i="1" dirty="0" smtClean="0">
                <a:latin typeface="Calibri" panose="020F0502020204030204" pitchFamily="34" charset="0"/>
              </a:rPr>
              <a:t>…At </a:t>
            </a:r>
            <a:r>
              <a:rPr lang="en-US" i="1" dirty="0">
                <a:latin typeface="Calibri" panose="020F0502020204030204" pitchFamily="34" charset="0"/>
              </a:rPr>
              <a:t>the end of the presentation, they were given a </a:t>
            </a:r>
            <a:r>
              <a:rPr lang="en-US" i="1" dirty="0" smtClean="0">
                <a:latin typeface="Calibri" panose="020F0502020204030204" pitchFamily="34" charset="0"/>
              </a:rPr>
              <a:t>survey to determine their self-assessment of their use of the strategies, and were divided into groups</a:t>
            </a:r>
          </a:p>
          <a:p>
            <a:endParaRPr lang="en-US" i="1" dirty="0" smtClean="0">
              <a:latin typeface="Calibri" panose="020F0502020204030204" pitchFamily="34" charset="0"/>
            </a:endParaRPr>
          </a:p>
          <a:p>
            <a:r>
              <a:rPr lang="en-US" b="1" i="1" dirty="0" smtClean="0">
                <a:latin typeface="Calibri" panose="020F0502020204030204" pitchFamily="34" charset="0"/>
              </a:rPr>
              <a:t>Group </a:t>
            </a:r>
            <a:r>
              <a:rPr lang="en-US" b="1" i="1" dirty="0">
                <a:latin typeface="Calibri" panose="020F0502020204030204" pitchFamily="34" charset="0"/>
              </a:rPr>
              <a:t>1: students </a:t>
            </a:r>
            <a:r>
              <a:rPr lang="en-US" b="1" i="1" dirty="0" smtClean="0">
                <a:latin typeface="Calibri" panose="020F0502020204030204" pitchFamily="34" charset="0"/>
              </a:rPr>
              <a:t>who did not use the strategies</a:t>
            </a:r>
          </a:p>
          <a:p>
            <a:r>
              <a:rPr lang="en-US" b="1" i="1" dirty="0" smtClean="0">
                <a:latin typeface="Calibri" panose="020F0502020204030204" pitchFamily="34" charset="0"/>
              </a:rPr>
              <a:t>Group 2: students </a:t>
            </a:r>
            <a:r>
              <a:rPr lang="en-US" b="1" i="1" dirty="0">
                <a:latin typeface="Calibri" panose="020F0502020204030204" pitchFamily="34" charset="0"/>
              </a:rPr>
              <a:t>who </a:t>
            </a:r>
            <a:r>
              <a:rPr lang="en-US" b="1" i="1" dirty="0" smtClean="0">
                <a:latin typeface="Calibri" panose="020F0502020204030204" pitchFamily="34" charset="0"/>
              </a:rPr>
              <a:t>used the strategies </a:t>
            </a:r>
            <a:endParaRPr lang="en-US" b="1" i="1" dirty="0">
              <a:latin typeface="Calibri" panose="020F0502020204030204" pitchFamily="34" charset="0"/>
            </a:endParaRPr>
          </a:p>
          <a:p>
            <a:endParaRPr lang="en-US" i="1" dirty="0" smtClean="0">
              <a:latin typeface="Calibri" panose="020F0502020204030204" pitchFamily="34" charset="0"/>
            </a:endParaRPr>
          </a:p>
          <a:p>
            <a:r>
              <a:rPr lang="en-US" i="1" dirty="0" smtClean="0">
                <a:latin typeface="Calibri" panose="020F0502020204030204" pitchFamily="34" charset="0"/>
              </a:rPr>
              <a:t>The </a:t>
            </a:r>
            <a:r>
              <a:rPr lang="en-US" i="1" dirty="0">
                <a:latin typeface="Calibri" panose="020F0502020204030204" pitchFamily="34" charset="0"/>
              </a:rPr>
              <a:t>results </a:t>
            </a:r>
            <a:r>
              <a:rPr lang="en-US" i="1" dirty="0" smtClean="0">
                <a:latin typeface="Calibri" panose="020F0502020204030204" pitchFamily="34" charset="0"/>
              </a:rPr>
              <a:t>are shown below:</a:t>
            </a:r>
          </a:p>
          <a:p>
            <a:endParaRPr lang="en-US" sz="2400" dirty="0">
              <a:latin typeface="Calibri" panose="020F0502020204030204" pitchFamily="34" charset="0"/>
            </a:endParaRPr>
          </a:p>
          <a:p>
            <a:endParaRPr lang="en-US" sz="2400" dirty="0" smtClean="0">
              <a:latin typeface="Calibri" panose="020F0502020204030204" pitchFamily="34" charset="0"/>
            </a:endParaRPr>
          </a:p>
          <a:p>
            <a:endParaRPr lang="en-US" sz="2400" dirty="0">
              <a:latin typeface="Calibri" panose="020F0502020204030204" pitchFamily="34" charset="0"/>
            </a:endParaRPr>
          </a:p>
        </p:txBody>
      </p:sp>
      <p:sp>
        <p:nvSpPr>
          <p:cNvPr id="4" name="TextBox 3"/>
          <p:cNvSpPr txBox="1"/>
          <p:nvPr/>
        </p:nvSpPr>
        <p:spPr>
          <a:xfrm>
            <a:off x="1265178" y="134183"/>
            <a:ext cx="7894320" cy="830997"/>
          </a:xfrm>
          <a:prstGeom prst="rect">
            <a:avLst/>
          </a:prstGeom>
          <a:noFill/>
        </p:spPr>
        <p:txBody>
          <a:bodyPr wrap="square" rtlCol="0">
            <a:spAutoFit/>
          </a:bodyPr>
          <a:lstStyle/>
          <a:p>
            <a:r>
              <a:rPr lang="en-US" b="1" dirty="0" smtClean="0">
                <a:latin typeface="Calibri" panose="020F0502020204030204" pitchFamily="34" charset="0"/>
              </a:rPr>
              <a:t>Email from an Engineering Professor at New Mexico State </a:t>
            </a:r>
          </a:p>
          <a:p>
            <a:pPr algn="ctr"/>
            <a:r>
              <a:rPr lang="en-US" sz="2400" b="1" dirty="0" smtClean="0">
                <a:latin typeface="Calibri" panose="020F0502020204030204" pitchFamily="34" charset="0"/>
              </a:rPr>
              <a:t>Received on 10/22/2013</a:t>
            </a:r>
            <a:endParaRPr lang="en-US" sz="2400" b="1" dirty="0">
              <a:latin typeface="Calibri" panose="020F050202020403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235395977"/>
              </p:ext>
            </p:extLst>
          </p:nvPr>
        </p:nvGraphicFramePr>
        <p:xfrm>
          <a:off x="228600" y="4038600"/>
          <a:ext cx="8564880" cy="1813561"/>
        </p:xfrm>
        <a:graphic>
          <a:graphicData uri="http://schemas.openxmlformats.org/drawingml/2006/table">
            <a:tbl>
              <a:tblPr firstRow="1" bandRow="1">
                <a:tableStyleId>{5C22544A-7EE6-4342-B048-85BDC9FD1C3A}</a:tableStyleId>
              </a:tblPr>
              <a:tblGrid>
                <a:gridCol w="5350877"/>
                <a:gridCol w="3214003"/>
              </a:tblGrid>
              <a:tr h="477253">
                <a:tc>
                  <a:txBody>
                    <a:bodyPr/>
                    <a:lstStyle/>
                    <a:p>
                      <a:pPr algn="ctr"/>
                      <a:r>
                        <a:rPr lang="en-US" sz="2400" dirty="0" smtClean="0">
                          <a:solidFill>
                            <a:srgbClr val="000000"/>
                          </a:solidFill>
                          <a:latin typeface="Calibri" panose="020F0502020204030204" pitchFamily="34" charset="0"/>
                        </a:rPr>
                        <a:t>Use</a:t>
                      </a:r>
                      <a:r>
                        <a:rPr lang="en-US" sz="2400" baseline="0" dirty="0" smtClean="0">
                          <a:solidFill>
                            <a:srgbClr val="000000"/>
                          </a:solidFill>
                          <a:latin typeface="Calibri" panose="020F0502020204030204" pitchFamily="34" charset="0"/>
                        </a:rPr>
                        <a:t> of Strategies</a:t>
                      </a:r>
                      <a:endParaRPr lang="en-US" sz="2400" dirty="0">
                        <a:solidFill>
                          <a:srgbClr val="000000"/>
                        </a:solidFill>
                        <a:latin typeface="Calibri" panose="020F0502020204030204" pitchFamily="34" charset="0"/>
                      </a:endParaRPr>
                    </a:p>
                  </a:txBody>
                  <a:tcPr>
                    <a:solidFill>
                      <a:schemeClr val="accent2"/>
                    </a:solidFill>
                  </a:tcPr>
                </a:tc>
                <a:tc>
                  <a:txBody>
                    <a:bodyPr/>
                    <a:lstStyle/>
                    <a:p>
                      <a:r>
                        <a:rPr lang="en-US" sz="2400" dirty="0" smtClean="0">
                          <a:solidFill>
                            <a:srgbClr val="000000"/>
                          </a:solidFill>
                          <a:latin typeface="Calibri" panose="020F0502020204030204" pitchFamily="34" charset="0"/>
                        </a:rPr>
                        <a:t>Av.</a:t>
                      </a:r>
                      <a:r>
                        <a:rPr lang="en-US" sz="2400" baseline="0" dirty="0" smtClean="0">
                          <a:solidFill>
                            <a:srgbClr val="000000"/>
                          </a:solidFill>
                          <a:latin typeface="Calibri" panose="020F0502020204030204" pitchFamily="34" charset="0"/>
                        </a:rPr>
                        <a:t> on Exams 1 and  2</a:t>
                      </a:r>
                      <a:endParaRPr lang="en-US" sz="2400" dirty="0">
                        <a:solidFill>
                          <a:srgbClr val="000000"/>
                        </a:solidFill>
                        <a:latin typeface="Calibri" panose="020F0502020204030204" pitchFamily="34" charset="0"/>
                      </a:endParaRPr>
                    </a:p>
                  </a:txBody>
                  <a:tcPr>
                    <a:solidFill>
                      <a:schemeClr val="accent2"/>
                    </a:solidFill>
                  </a:tcPr>
                </a:tc>
              </a:tr>
              <a:tr h="477253">
                <a:tc>
                  <a:txBody>
                    <a:bodyPr/>
                    <a:lstStyle/>
                    <a:p>
                      <a:r>
                        <a:rPr lang="en-US" sz="2400" b="1" dirty="0" smtClean="0">
                          <a:solidFill>
                            <a:srgbClr val="000000"/>
                          </a:solidFill>
                          <a:latin typeface="Calibri" panose="020F0502020204030204" pitchFamily="34" charset="0"/>
                        </a:rPr>
                        <a:t>Students</a:t>
                      </a:r>
                      <a:r>
                        <a:rPr lang="en-US" sz="2400" b="1" baseline="0" dirty="0" smtClean="0">
                          <a:solidFill>
                            <a:srgbClr val="000000"/>
                          </a:solidFill>
                          <a:latin typeface="Calibri" panose="020F0502020204030204" pitchFamily="34" charset="0"/>
                        </a:rPr>
                        <a:t> who did not use the strategies</a:t>
                      </a:r>
                      <a:endParaRPr lang="en-US" sz="2400" b="1" dirty="0">
                        <a:solidFill>
                          <a:srgbClr val="000000"/>
                        </a:solidFill>
                        <a:latin typeface="Calibri" panose="020F0502020204030204" pitchFamily="34" charset="0"/>
                      </a:endParaRPr>
                    </a:p>
                  </a:txBody>
                  <a:tcPr>
                    <a:solidFill>
                      <a:srgbClr val="FF5757"/>
                    </a:solidFill>
                  </a:tcPr>
                </a:tc>
                <a:tc>
                  <a:txBody>
                    <a:bodyPr/>
                    <a:lstStyle/>
                    <a:p>
                      <a:r>
                        <a:rPr lang="en-US" sz="2400" b="1" dirty="0" smtClean="0">
                          <a:solidFill>
                            <a:srgbClr val="000000"/>
                          </a:solidFill>
                          <a:latin typeface="Calibri" panose="020F0502020204030204" pitchFamily="34" charset="0"/>
                        </a:rPr>
                        <a:t>58</a:t>
                      </a:r>
                      <a:r>
                        <a:rPr lang="en-US" sz="2400" b="1" baseline="0" dirty="0" smtClean="0">
                          <a:solidFill>
                            <a:srgbClr val="000000"/>
                          </a:solidFill>
                          <a:latin typeface="Calibri" panose="020F0502020204030204" pitchFamily="34" charset="0"/>
                        </a:rPr>
                        <a:t> and </a:t>
                      </a:r>
                      <a:r>
                        <a:rPr lang="en-US" sz="2400" b="1" dirty="0" smtClean="0">
                          <a:solidFill>
                            <a:srgbClr val="000000"/>
                          </a:solidFill>
                          <a:latin typeface="Calibri" panose="020F0502020204030204" pitchFamily="34" charset="0"/>
                        </a:rPr>
                        <a:t>54</a:t>
                      </a:r>
                      <a:endParaRPr lang="en-US" sz="2400" b="1" dirty="0">
                        <a:solidFill>
                          <a:srgbClr val="000000"/>
                        </a:solidFill>
                        <a:latin typeface="Calibri" panose="020F0502020204030204" pitchFamily="34" charset="0"/>
                      </a:endParaRPr>
                    </a:p>
                  </a:txBody>
                  <a:tcPr>
                    <a:solidFill>
                      <a:srgbClr val="FF5757"/>
                    </a:solidFill>
                  </a:tcPr>
                </a:tc>
              </a:tr>
              <a:tr h="8590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latin typeface="Calibri" panose="020F0502020204030204" pitchFamily="34" charset="0"/>
                        </a:rPr>
                        <a:t>Students who </a:t>
                      </a:r>
                      <a:r>
                        <a:rPr lang="en-US" sz="2400" b="1" baseline="0" dirty="0" smtClean="0">
                          <a:solidFill>
                            <a:schemeClr val="tx1"/>
                          </a:solidFill>
                          <a:latin typeface="Calibri" panose="020F0502020204030204" pitchFamily="34" charset="0"/>
                        </a:rPr>
                        <a:t> used the metacognitive learning strategies</a:t>
                      </a:r>
                      <a:endParaRPr lang="en-US" sz="2400" b="1" dirty="0" smtClean="0">
                        <a:solidFill>
                          <a:schemeClr val="tx1"/>
                        </a:solidFill>
                        <a:latin typeface="Calibri" panose="020F0502020204030204" pitchFamily="34" charset="0"/>
                      </a:endParaRPr>
                    </a:p>
                  </a:txBody>
                  <a:tcPr>
                    <a:solidFill>
                      <a:srgbClr val="43FF98"/>
                    </a:solidFill>
                  </a:tcPr>
                </a:tc>
                <a:tc>
                  <a:txBody>
                    <a:bodyPr/>
                    <a:lstStyle/>
                    <a:p>
                      <a:r>
                        <a:rPr lang="en-US" sz="2400" b="1" dirty="0" smtClean="0">
                          <a:solidFill>
                            <a:schemeClr val="tx1"/>
                          </a:solidFill>
                          <a:latin typeface="Calibri" panose="020F0502020204030204" pitchFamily="34" charset="0"/>
                        </a:rPr>
                        <a:t>95 and 80</a:t>
                      </a:r>
                      <a:endParaRPr lang="en-US" sz="2400" b="1" dirty="0">
                        <a:solidFill>
                          <a:schemeClr val="tx1"/>
                        </a:solidFill>
                        <a:latin typeface="Calibri" panose="020F0502020204030204" pitchFamily="34" charset="0"/>
                      </a:endParaRPr>
                    </a:p>
                  </a:txBody>
                  <a:tcPr>
                    <a:solidFill>
                      <a:srgbClr val="43FF98"/>
                    </a:solidFill>
                  </a:tcPr>
                </a:tc>
              </a:tr>
            </a:tbl>
          </a:graphicData>
        </a:graphic>
      </p:graphicFrame>
      <p:sp>
        <p:nvSpPr>
          <p:cNvPr id="3" name="TextBox 2"/>
          <p:cNvSpPr txBox="1"/>
          <p:nvPr/>
        </p:nvSpPr>
        <p:spPr>
          <a:xfrm>
            <a:off x="990600" y="6096000"/>
            <a:ext cx="7162800" cy="523220"/>
          </a:xfrm>
          <a:prstGeom prst="rect">
            <a:avLst/>
          </a:prstGeom>
          <a:noFill/>
        </p:spPr>
        <p:txBody>
          <a:bodyPr wrap="square" rtlCol="0">
            <a:spAutoFit/>
          </a:bodyPr>
          <a:lstStyle/>
          <a:p>
            <a:pPr algn="ctr"/>
            <a:r>
              <a:rPr lang="en-US" sz="2800" b="1" i="1" dirty="0" smtClean="0">
                <a:latin typeface="Calibri" panose="020F0502020204030204" pitchFamily="34" charset="0"/>
              </a:rPr>
              <a:t>Using the strategies makes the difference!</a:t>
            </a:r>
            <a:endParaRPr lang="en-US" sz="2800" b="1" i="1" dirty="0">
              <a:latin typeface="Calibri" panose="020F0502020204030204" pitchFamily="34" charset="0"/>
            </a:endParaRPr>
          </a:p>
        </p:txBody>
      </p:sp>
    </p:spTree>
    <p:extLst>
      <p:ext uri="{BB962C8B-B14F-4D97-AF65-F5344CB8AC3E}">
        <p14:creationId xmlns:p14="http://schemas.microsoft.com/office/powerpoint/2010/main" val="8260395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696200" cy="990600"/>
          </a:xfrm>
        </p:spPr>
        <p:txBody>
          <a:bodyPr>
            <a:normAutofit/>
          </a:bodyPr>
          <a:lstStyle/>
          <a:p>
            <a:pPr algn="ctr">
              <a:spcBef>
                <a:spcPts val="600"/>
              </a:spcBef>
            </a:pPr>
            <a:r>
              <a:rPr lang="en-US" sz="2600" b="1" dirty="0" smtClean="0">
                <a:solidFill>
                  <a:schemeClr val="accent4"/>
                </a:solidFill>
                <a:latin typeface="+mj-lt"/>
              </a:rPr>
              <a:t>Comments from Engineering Students </a:t>
            </a:r>
            <a:br>
              <a:rPr lang="en-US" sz="2600" b="1" dirty="0" smtClean="0">
                <a:solidFill>
                  <a:schemeClr val="accent4"/>
                </a:solidFill>
                <a:latin typeface="+mj-lt"/>
              </a:rPr>
            </a:br>
            <a:r>
              <a:rPr lang="en-US" sz="2600" b="1" dirty="0" smtClean="0">
                <a:solidFill>
                  <a:schemeClr val="accent4"/>
                </a:solidFill>
                <a:latin typeface="+mj-lt"/>
              </a:rPr>
              <a:t>about what they changed for Test 3*</a:t>
            </a:r>
            <a:endParaRPr lang="en-US" sz="2600" b="1" dirty="0">
              <a:solidFill>
                <a:schemeClr val="accent4"/>
              </a:solidFill>
              <a:latin typeface="+mj-lt"/>
            </a:endParaRPr>
          </a:p>
        </p:txBody>
      </p:sp>
      <p:sp>
        <p:nvSpPr>
          <p:cNvPr id="3" name="Content Placeholder 2"/>
          <p:cNvSpPr>
            <a:spLocks noGrp="1"/>
          </p:cNvSpPr>
          <p:nvPr>
            <p:ph idx="1"/>
          </p:nvPr>
        </p:nvSpPr>
        <p:spPr>
          <a:xfrm>
            <a:off x="0" y="1295400"/>
            <a:ext cx="9144000" cy="5844382"/>
          </a:xfrm>
        </p:spPr>
        <p:txBody>
          <a:bodyPr>
            <a:normAutofit/>
          </a:bodyPr>
          <a:lstStyle/>
          <a:p>
            <a:r>
              <a:rPr lang="en-US" sz="2400" dirty="0">
                <a:latin typeface="+mn-lt"/>
              </a:rPr>
              <a:t>I changed my study habits by </a:t>
            </a:r>
            <a:r>
              <a:rPr lang="en-US" sz="2400" b="1" dirty="0">
                <a:latin typeface="+mn-lt"/>
              </a:rPr>
              <a:t>doing the homework early</a:t>
            </a:r>
            <a:r>
              <a:rPr lang="en-US" sz="2400" dirty="0">
                <a:latin typeface="+mn-lt"/>
              </a:rPr>
              <a:t>.  I also </a:t>
            </a:r>
            <a:r>
              <a:rPr lang="en-US" sz="2400" b="1" dirty="0">
                <a:latin typeface="+mn-lt"/>
              </a:rPr>
              <a:t>started reading some of the material before going to the class.</a:t>
            </a:r>
            <a:r>
              <a:rPr lang="en-US" sz="2400" dirty="0">
                <a:latin typeface="+mn-lt"/>
              </a:rPr>
              <a:t>  The most effective was </a:t>
            </a:r>
            <a:r>
              <a:rPr lang="en-US" sz="2400" b="1" dirty="0">
                <a:latin typeface="+mn-lt"/>
              </a:rPr>
              <a:t>spending more time </a:t>
            </a:r>
            <a:r>
              <a:rPr lang="en-US" sz="2400" dirty="0">
                <a:latin typeface="+mn-lt"/>
              </a:rPr>
              <a:t>on the material</a:t>
            </a:r>
            <a:r>
              <a:rPr lang="en-US" sz="2400" dirty="0" smtClean="0">
                <a:latin typeface="+mn-lt"/>
              </a:rPr>
              <a:t>.</a:t>
            </a:r>
          </a:p>
          <a:p>
            <a:pPr marL="0" indent="0">
              <a:buNone/>
            </a:pPr>
            <a:endParaRPr lang="en-US" sz="1100" dirty="0" smtClean="0">
              <a:latin typeface="+mn-lt"/>
            </a:endParaRPr>
          </a:p>
          <a:p>
            <a:r>
              <a:rPr lang="en-US" sz="2400" dirty="0">
                <a:latin typeface="+mn-lt"/>
              </a:rPr>
              <a:t>I </a:t>
            </a:r>
            <a:r>
              <a:rPr lang="en-US" sz="2400" b="1" dirty="0">
                <a:latin typeface="+mn-lt"/>
              </a:rPr>
              <a:t>started studying for the exam sooner</a:t>
            </a:r>
            <a:r>
              <a:rPr lang="en-US" sz="2400" dirty="0">
                <a:latin typeface="+mn-lt"/>
              </a:rPr>
              <a:t>. I also took more time to do the homework. I </a:t>
            </a:r>
            <a:r>
              <a:rPr lang="en-US" sz="2400" b="1" dirty="0">
                <a:latin typeface="+mn-lt"/>
              </a:rPr>
              <a:t>reviewed/rewrote my notes from class</a:t>
            </a:r>
            <a:r>
              <a:rPr lang="en-US" sz="2400" dirty="0" smtClean="0">
                <a:latin typeface="+mn-lt"/>
              </a:rPr>
              <a:t>.</a:t>
            </a:r>
          </a:p>
          <a:p>
            <a:pPr marL="0" indent="0">
              <a:buNone/>
            </a:pPr>
            <a:endParaRPr lang="en-US" sz="1100" dirty="0" smtClean="0">
              <a:latin typeface="+mn-lt"/>
            </a:endParaRPr>
          </a:p>
          <a:p>
            <a:r>
              <a:rPr lang="en-US" sz="2400" b="1" dirty="0" smtClean="0">
                <a:latin typeface="+mn-lt"/>
              </a:rPr>
              <a:t>I </a:t>
            </a:r>
            <a:r>
              <a:rPr lang="en-US" sz="2400" b="1" dirty="0">
                <a:latin typeface="+mn-lt"/>
              </a:rPr>
              <a:t>studied for the class as close to everyday</a:t>
            </a:r>
            <a:r>
              <a:rPr lang="en-US" sz="2400" dirty="0">
                <a:latin typeface="+mn-lt"/>
              </a:rPr>
              <a:t> as </a:t>
            </a:r>
            <a:r>
              <a:rPr lang="en-US" sz="2400" dirty="0" smtClean="0">
                <a:latin typeface="+mn-lt"/>
              </a:rPr>
              <a:t>possible</a:t>
            </a:r>
          </a:p>
          <a:p>
            <a:pPr marL="0" indent="0">
              <a:buNone/>
            </a:pPr>
            <a:endParaRPr lang="en-US" sz="1100" dirty="0">
              <a:latin typeface="+mn-lt"/>
            </a:endParaRPr>
          </a:p>
          <a:p>
            <a:r>
              <a:rPr lang="en-US" sz="2400" b="1" dirty="0" smtClean="0">
                <a:latin typeface="+mn-lt"/>
              </a:rPr>
              <a:t>I got </a:t>
            </a:r>
            <a:r>
              <a:rPr lang="en-US" sz="2400" b="1" dirty="0">
                <a:latin typeface="+mn-lt"/>
              </a:rPr>
              <a:t>together with other classmates </a:t>
            </a:r>
            <a:r>
              <a:rPr lang="en-US" sz="2400" dirty="0">
                <a:latin typeface="+mn-lt"/>
              </a:rPr>
              <a:t>and helped them </a:t>
            </a:r>
            <a:r>
              <a:rPr lang="en-US" sz="2400" dirty="0" smtClean="0">
                <a:latin typeface="+mn-lt"/>
              </a:rPr>
              <a:t>with their </a:t>
            </a:r>
            <a:r>
              <a:rPr lang="en-US" sz="2400" dirty="0">
                <a:latin typeface="+mn-lt"/>
              </a:rPr>
              <a:t>weakness and </a:t>
            </a:r>
            <a:r>
              <a:rPr lang="en-US" sz="2400" dirty="0" smtClean="0">
                <a:latin typeface="+mn-lt"/>
              </a:rPr>
              <a:t>of course </a:t>
            </a:r>
            <a:r>
              <a:rPr lang="en-US" sz="2400" dirty="0">
                <a:latin typeface="+mn-lt"/>
              </a:rPr>
              <a:t>they helped me </a:t>
            </a:r>
            <a:r>
              <a:rPr lang="en-US" sz="2400" dirty="0" smtClean="0">
                <a:latin typeface="+mn-lt"/>
              </a:rPr>
              <a:t>with</a:t>
            </a:r>
            <a:r>
              <a:rPr lang="en-US" sz="2400" dirty="0"/>
              <a:t> </a:t>
            </a:r>
            <a:r>
              <a:rPr lang="en-US" sz="2400" dirty="0" smtClean="0">
                <a:latin typeface="+mn-lt"/>
              </a:rPr>
              <a:t>mine </a:t>
            </a:r>
            <a:r>
              <a:rPr lang="en-US" sz="2400" dirty="0">
                <a:latin typeface="+mn-lt"/>
              </a:rPr>
              <a:t>as well</a:t>
            </a:r>
            <a:r>
              <a:rPr lang="en-US" sz="2400" dirty="0" smtClean="0">
                <a:latin typeface="+mn-lt"/>
              </a:rPr>
              <a:t>.</a:t>
            </a:r>
            <a:endParaRPr lang="en-US" sz="2400" dirty="0">
              <a:latin typeface="+mn-lt"/>
            </a:endParaRPr>
          </a:p>
          <a:p>
            <a:pPr marL="0" indent="0">
              <a:buNone/>
            </a:pPr>
            <a:r>
              <a:rPr lang="en-US" sz="2800" dirty="0">
                <a:latin typeface="+mn-lt"/>
              </a:rPr>
              <a:t> </a:t>
            </a:r>
            <a:r>
              <a:rPr lang="en-US" sz="2800" dirty="0" smtClean="0">
                <a:latin typeface="+mn-lt"/>
              </a:rPr>
              <a:t>         </a:t>
            </a:r>
            <a:r>
              <a:rPr lang="en-US" sz="2400" b="1" i="1" dirty="0" smtClean="0">
                <a:latin typeface="+mn-lt"/>
              </a:rPr>
              <a:t>*</a:t>
            </a:r>
            <a:r>
              <a:rPr lang="en-US" sz="2400" b="1" i="1" dirty="0" smtClean="0">
                <a:latin typeface="+mn-lt"/>
              </a:rPr>
              <a:t>class average increased from </a:t>
            </a:r>
            <a:r>
              <a:rPr lang="en-US" sz="2400" b="1" i="1" dirty="0" smtClean="0">
                <a:latin typeface="+mn-lt"/>
              </a:rPr>
              <a:t>65.7% </a:t>
            </a:r>
            <a:r>
              <a:rPr lang="en-US" sz="2400" b="1" i="1" dirty="0" smtClean="0">
                <a:latin typeface="+mn-lt"/>
              </a:rPr>
              <a:t>to </a:t>
            </a:r>
            <a:r>
              <a:rPr lang="en-US" sz="2400" b="1" i="1" dirty="0" smtClean="0"/>
              <a:t>80.5</a:t>
            </a:r>
            <a:r>
              <a:rPr lang="en-US" sz="2400" b="1" i="1" dirty="0" smtClean="0">
                <a:latin typeface="+mn-lt"/>
              </a:rPr>
              <a:t>%!</a:t>
            </a:r>
            <a:endParaRPr lang="en-US" sz="2400" b="1" i="1" dirty="0">
              <a:latin typeface="+mn-lt"/>
            </a:endParaRPr>
          </a:p>
        </p:txBody>
      </p:sp>
    </p:spTree>
    <p:extLst>
      <p:ext uri="{BB962C8B-B14F-4D97-AF65-F5344CB8AC3E}">
        <p14:creationId xmlns:p14="http://schemas.microsoft.com/office/powerpoint/2010/main" val="3351126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8" name="Picture 3" descr="White House Photo"/>
          <p:cNvPicPr>
            <a:picLocks noGrp="1" noChangeAspect="1" noChangeArrowheads="1"/>
          </p:cNvPicPr>
          <p:nvPr>
            <p:ph idx="4294967295"/>
          </p:nvPr>
        </p:nvPicPr>
        <p:blipFill>
          <a:blip r:embed="rId4" cstate="print"/>
          <a:srcRect l="11974" t="8772" r="4762" b="4327"/>
          <a:stretch>
            <a:fillRect/>
          </a:stretch>
        </p:blipFill>
        <p:spPr>
          <a:xfrm>
            <a:off x="4114800" y="146772"/>
            <a:ext cx="4876800" cy="3296516"/>
          </a:xfrm>
        </p:spPr>
      </p:pic>
      <p:sp>
        <p:nvSpPr>
          <p:cNvPr id="14339" name="Text Box 4"/>
          <p:cNvSpPr txBox="1">
            <a:spLocks noChangeArrowheads="1"/>
          </p:cNvSpPr>
          <p:nvPr/>
        </p:nvSpPr>
        <p:spPr bwMode="auto">
          <a:xfrm>
            <a:off x="7908925" y="3775075"/>
            <a:ext cx="184150" cy="457200"/>
          </a:xfrm>
          <a:prstGeom prst="rect">
            <a:avLst/>
          </a:prstGeom>
          <a:noFill/>
          <a:ln w="9525">
            <a:noFill/>
            <a:miter lim="800000"/>
            <a:headEnd/>
            <a:tailEnd/>
          </a:ln>
        </p:spPr>
        <p:txBody>
          <a:bodyPr wrap="none">
            <a:spAutoFit/>
          </a:bodyPr>
          <a:lstStyle/>
          <a:p>
            <a:endParaRPr lang="en-US">
              <a:latin typeface="Calibri" pitchFamily="34" charset="0"/>
            </a:endParaRPr>
          </a:p>
        </p:txBody>
      </p:sp>
      <p:pic>
        <p:nvPicPr>
          <p:cNvPr id="14340" name="Picture 5" descr="2007-12-30-0404-53"/>
          <p:cNvPicPr>
            <a:picLocks noChangeAspect="1" noChangeArrowheads="1"/>
          </p:cNvPicPr>
          <p:nvPr/>
        </p:nvPicPr>
        <p:blipFill>
          <a:blip r:embed="rId5" cstate="print"/>
          <a:srcRect l="4353" t="10919" r="20271" b="19614"/>
          <a:stretch>
            <a:fillRect/>
          </a:stretch>
        </p:blipFill>
        <p:spPr bwMode="auto">
          <a:xfrm>
            <a:off x="4114800" y="3505201"/>
            <a:ext cx="4876800" cy="3222790"/>
          </a:xfrm>
          <a:prstGeom prst="rect">
            <a:avLst/>
          </a:prstGeom>
          <a:noFill/>
          <a:ln w="9525">
            <a:noFill/>
            <a:miter lim="800000"/>
            <a:headEnd/>
            <a:tailEnd/>
          </a:ln>
        </p:spPr>
      </p:pic>
      <p:sp>
        <p:nvSpPr>
          <p:cNvPr id="371717" name="Rectangle 4"/>
          <p:cNvSpPr>
            <a:spLocks noChangeArrowheads="1"/>
          </p:cNvSpPr>
          <p:nvPr/>
        </p:nvSpPr>
        <p:spPr bwMode="auto">
          <a:xfrm>
            <a:off x="0" y="0"/>
            <a:ext cx="3846513" cy="6858000"/>
          </a:xfrm>
          <a:prstGeom prst="rect">
            <a:avLst/>
          </a:prstGeom>
          <a:solidFill>
            <a:schemeClr val="tx1"/>
          </a:solidFill>
          <a:ln w="9525">
            <a:noFill/>
            <a:miter lim="800000"/>
            <a:headEnd/>
            <a:tailEnd/>
          </a:ln>
        </p:spPr>
        <p:txBody>
          <a:bodyPr wrap="none" anchor="ctr"/>
          <a:lstStyle/>
          <a:p>
            <a:pPr algn="r" fontAlgn="auto">
              <a:spcBef>
                <a:spcPts val="0"/>
              </a:spcBef>
              <a:spcAft>
                <a:spcPts val="0"/>
              </a:spcAft>
              <a:defRPr/>
            </a:pPr>
            <a:endParaRPr lang="en-US" dirty="0">
              <a:solidFill>
                <a:schemeClr val="bg1">
                  <a:lumMod val="85000"/>
                </a:schemeClr>
              </a:solidFill>
              <a:cs typeface="Arial" pitchFamily="34" charset="0"/>
            </a:endParaRPr>
          </a:p>
        </p:txBody>
      </p:sp>
      <p:sp>
        <p:nvSpPr>
          <p:cNvPr id="393218" name="Rectangle 2"/>
          <p:cNvSpPr>
            <a:spLocks noGrp="1" noChangeArrowheads="1"/>
          </p:cNvSpPr>
          <p:nvPr>
            <p:ph type="title" idx="4294967295"/>
          </p:nvPr>
        </p:nvSpPr>
        <p:spPr>
          <a:xfrm>
            <a:off x="174625" y="2582863"/>
            <a:ext cx="3668713" cy="1371600"/>
          </a:xfrm>
        </p:spPr>
        <p:txBody>
          <a:bodyPr rtlCol="0">
            <a:normAutofit fontScale="90000"/>
          </a:bodyPr>
          <a:lstStyle/>
          <a:p>
            <a:pPr algn="l" fontAlgn="auto">
              <a:spcAft>
                <a:spcPts val="0"/>
              </a:spcAft>
              <a:defRPr/>
            </a:pPr>
            <a:r>
              <a:rPr lang="en-US" sz="2700" dirty="0">
                <a:solidFill>
                  <a:schemeClr val="bg1">
                    <a:lumMod val="85000"/>
                  </a:schemeClr>
                </a:solidFill>
                <a:latin typeface="Arial" pitchFamily="34" charset="0"/>
                <a:cs typeface="Arial" pitchFamily="34" charset="0"/>
              </a:rPr>
              <a:t>Presidential Recognition </a:t>
            </a:r>
            <a:r>
              <a:rPr lang="en-US" sz="4000" dirty="0">
                <a:solidFill>
                  <a:schemeClr val="bg1">
                    <a:lumMod val="85000"/>
                  </a:schemeClr>
                </a:solidFill>
                <a:latin typeface="Arial" pitchFamily="34" charset="0"/>
                <a:cs typeface="Arial" pitchFamily="34" charset="0"/>
              </a:rPr>
              <a:t/>
            </a:r>
            <a:br>
              <a:rPr lang="en-US" sz="4000" dirty="0">
                <a:solidFill>
                  <a:schemeClr val="bg1">
                    <a:lumMod val="85000"/>
                  </a:schemeClr>
                </a:solidFill>
                <a:latin typeface="Arial" pitchFamily="34" charset="0"/>
                <a:cs typeface="Arial" pitchFamily="34" charset="0"/>
              </a:rPr>
            </a:br>
            <a:r>
              <a:rPr lang="en-US" sz="2800" dirty="0">
                <a:solidFill>
                  <a:schemeClr val="bg1">
                    <a:lumMod val="85000"/>
                  </a:schemeClr>
                </a:solidFill>
                <a:latin typeface="Arial" pitchFamily="34" charset="0"/>
                <a:cs typeface="Arial" pitchFamily="34" charset="0"/>
              </a:rPr>
              <a:t>White House Oval Office </a:t>
            </a:r>
            <a:br>
              <a:rPr lang="en-US" sz="2800" dirty="0">
                <a:solidFill>
                  <a:schemeClr val="bg1">
                    <a:lumMod val="85000"/>
                  </a:schemeClr>
                </a:solidFill>
                <a:latin typeface="Arial" pitchFamily="34" charset="0"/>
                <a:cs typeface="Arial" pitchFamily="34" charset="0"/>
              </a:rPr>
            </a:br>
            <a:r>
              <a:rPr lang="en-US" sz="2800" dirty="0">
                <a:solidFill>
                  <a:schemeClr val="bg1">
                    <a:lumMod val="85000"/>
                  </a:schemeClr>
                </a:solidFill>
                <a:latin typeface="Arial" pitchFamily="34" charset="0"/>
                <a:cs typeface="Arial" pitchFamily="34" charset="0"/>
              </a:rPr>
              <a:t>November 16, 2007</a:t>
            </a:r>
          </a:p>
        </p:txBody>
      </p:sp>
    </p:spTree>
    <p:custDataLst>
      <p:tags r:id="rId1"/>
    </p:custDataLst>
    <p:extLst>
      <p:ext uri="{BB962C8B-B14F-4D97-AF65-F5344CB8AC3E}">
        <p14:creationId xmlns:p14="http://schemas.microsoft.com/office/powerpoint/2010/main" val="42889203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914400"/>
            <a:ext cx="8001000" cy="914400"/>
          </a:xfrm>
        </p:spPr>
        <p:txBody>
          <a:bodyPr/>
          <a:lstStyle/>
          <a:p>
            <a:pPr algn="ctr" eaLnBrk="1" hangingPunct="1"/>
            <a:r>
              <a:rPr lang="en-US" sz="3600" dirty="0" smtClean="0">
                <a:solidFill>
                  <a:srgbClr val="000000"/>
                </a:solidFill>
              </a:rPr>
              <a:t>So, What Can You Do, Starting Now, to Pursue Your 4.0 this semester?</a:t>
            </a:r>
          </a:p>
        </p:txBody>
      </p:sp>
      <p:sp>
        <p:nvSpPr>
          <p:cNvPr id="17411" name="Rectangle 3"/>
          <p:cNvSpPr>
            <a:spLocks noGrp="1" noChangeArrowheads="1"/>
          </p:cNvSpPr>
          <p:nvPr>
            <p:ph type="body" idx="1"/>
          </p:nvPr>
        </p:nvSpPr>
        <p:spPr>
          <a:xfrm>
            <a:off x="0" y="2101850"/>
            <a:ext cx="9144000" cy="4756150"/>
          </a:xfrm>
        </p:spPr>
        <p:txBody>
          <a:bodyPr/>
          <a:lstStyle/>
          <a:p>
            <a:pPr eaLnBrk="1" hangingPunct="1"/>
            <a:r>
              <a:rPr lang="en-US" dirty="0" smtClean="0">
                <a:solidFill>
                  <a:srgbClr val="000000"/>
                </a:solidFill>
              </a:rPr>
              <a:t>Spend more time studying </a:t>
            </a:r>
          </a:p>
          <a:p>
            <a:pPr eaLnBrk="1" hangingPunct="1">
              <a:buFontTx/>
              <a:buNone/>
            </a:pPr>
            <a:r>
              <a:rPr lang="en-US" dirty="0" smtClean="0">
                <a:solidFill>
                  <a:srgbClr val="000000"/>
                </a:solidFill>
              </a:rPr>
              <a:t>	(at least 2 hours/week for every hour in class)</a:t>
            </a:r>
          </a:p>
          <a:p>
            <a:pPr eaLnBrk="1" hangingPunct="1"/>
            <a:r>
              <a:rPr lang="en-US" dirty="0" smtClean="0">
                <a:solidFill>
                  <a:srgbClr val="000000"/>
                </a:solidFill>
              </a:rPr>
              <a:t>Aim for higher learning levels and 100% understanding</a:t>
            </a:r>
          </a:p>
          <a:p>
            <a:pPr eaLnBrk="1" hangingPunct="1"/>
            <a:r>
              <a:rPr lang="en-US" dirty="0" smtClean="0">
                <a:solidFill>
                  <a:srgbClr val="000000"/>
                </a:solidFill>
              </a:rPr>
              <a:t>Use office hours and study groups productively</a:t>
            </a:r>
          </a:p>
          <a:p>
            <a:pPr eaLnBrk="1" hangingPunct="1"/>
            <a:r>
              <a:rPr lang="en-US" dirty="0" smtClean="0">
                <a:solidFill>
                  <a:srgbClr val="000000"/>
                </a:solidFill>
              </a:rPr>
              <a:t>Use the Study Cycle </a:t>
            </a:r>
          </a:p>
          <a:p>
            <a:pPr eaLnBrk="1" hangingPunct="1">
              <a:buFontTx/>
              <a:buNone/>
            </a:pPr>
            <a:r>
              <a:rPr lang="en-US" dirty="0" smtClean="0">
                <a:solidFill>
                  <a:srgbClr val="000000"/>
                </a:solidFill>
              </a:rPr>
              <a:t>		with Intense Study Sessions</a:t>
            </a:r>
          </a:p>
          <a:p>
            <a:pPr eaLnBrk="1" hangingPunct="1"/>
            <a:r>
              <a:rPr lang="en-US" dirty="0" smtClean="0">
                <a:solidFill>
                  <a:srgbClr val="000000"/>
                </a:solidFill>
              </a:rPr>
              <a:t>Use Metacognition to Study Smarter!!!</a:t>
            </a: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066800" y="838200"/>
            <a:ext cx="7696199" cy="1143000"/>
          </a:xfrm>
        </p:spPr>
        <p:txBody>
          <a:bodyPr/>
          <a:lstStyle/>
          <a:p>
            <a:pPr algn="ctr" eaLnBrk="1" hangingPunct="1"/>
            <a:r>
              <a:rPr lang="en-US" dirty="0" smtClean="0"/>
              <a:t>Writing Exercise</a:t>
            </a:r>
          </a:p>
        </p:txBody>
      </p:sp>
      <p:sp>
        <p:nvSpPr>
          <p:cNvPr id="38915" name="Rectangle 3"/>
          <p:cNvSpPr>
            <a:spLocks noGrp="1" noChangeArrowheads="1"/>
          </p:cNvSpPr>
          <p:nvPr>
            <p:ph type="body" idx="1"/>
          </p:nvPr>
        </p:nvSpPr>
        <p:spPr>
          <a:xfrm>
            <a:off x="1219200" y="1969851"/>
            <a:ext cx="7543800" cy="2209800"/>
          </a:xfrm>
        </p:spPr>
        <p:txBody>
          <a:bodyPr/>
          <a:lstStyle/>
          <a:p>
            <a:pPr algn="ctr" eaLnBrk="1" hangingPunct="1">
              <a:buFontTx/>
              <a:buNone/>
            </a:pPr>
            <a:r>
              <a:rPr lang="en-US" sz="3600" dirty="0" smtClean="0"/>
              <a:t>What strategy will </a:t>
            </a:r>
            <a:r>
              <a:rPr lang="en-US" sz="3600" i="1" dirty="0" smtClean="0"/>
              <a:t>you</a:t>
            </a:r>
            <a:r>
              <a:rPr lang="en-US" sz="3600" dirty="0" smtClean="0"/>
              <a:t> </a:t>
            </a:r>
          </a:p>
          <a:p>
            <a:pPr algn="ctr" eaLnBrk="1" hangingPunct="1">
              <a:buFontTx/>
              <a:buNone/>
            </a:pPr>
            <a:r>
              <a:rPr lang="en-US" sz="3600" dirty="0" smtClean="0"/>
              <a:t>commit to implementing?</a:t>
            </a:r>
          </a:p>
        </p:txBody>
      </p:sp>
      <p:sp>
        <p:nvSpPr>
          <p:cNvPr id="4" name="Rectangle 2"/>
          <p:cNvSpPr txBox="1">
            <a:spLocks noChangeArrowheads="1"/>
          </p:cNvSpPr>
          <p:nvPr/>
        </p:nvSpPr>
        <p:spPr bwMode="auto">
          <a:xfrm>
            <a:off x="340468" y="3274168"/>
            <a:ext cx="8574932" cy="2362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Times New Roman" pitchFamily="18" charset="0"/>
              </a:defRPr>
            </a:lvl2pPr>
            <a:lvl3pPr algn="l" rtl="0" eaLnBrk="0" fontAlgn="base" hangingPunct="0">
              <a:spcBef>
                <a:spcPct val="0"/>
              </a:spcBef>
              <a:spcAft>
                <a:spcPct val="0"/>
              </a:spcAft>
              <a:defRPr sz="4400" i="1">
                <a:solidFill>
                  <a:schemeClr val="tx2"/>
                </a:solidFill>
                <a:latin typeface="Times New Roman" pitchFamily="18" charset="0"/>
              </a:defRPr>
            </a:lvl3pPr>
            <a:lvl4pPr algn="l" rtl="0" eaLnBrk="0" fontAlgn="base" hangingPunct="0">
              <a:spcBef>
                <a:spcPct val="0"/>
              </a:spcBef>
              <a:spcAft>
                <a:spcPct val="0"/>
              </a:spcAft>
              <a:defRPr sz="4400" i="1">
                <a:solidFill>
                  <a:schemeClr val="tx2"/>
                </a:solidFill>
                <a:latin typeface="Times New Roman" pitchFamily="18" charset="0"/>
              </a:defRPr>
            </a:lvl4pPr>
            <a:lvl5pPr algn="l" rtl="0" eaLnBrk="0" fontAlgn="base" hangingPunct="0">
              <a:spcBef>
                <a:spcPct val="0"/>
              </a:spcBef>
              <a:spcAft>
                <a:spcPct val="0"/>
              </a:spcAft>
              <a:defRPr sz="4400" i="1">
                <a:solidFill>
                  <a:schemeClr val="tx2"/>
                </a:solidFill>
                <a:latin typeface="Times New Roman" pitchFamily="18" charset="0"/>
              </a:defRPr>
            </a:lvl5pPr>
            <a:lvl6pPr marL="457200" algn="l" rtl="0" fontAlgn="base">
              <a:spcBef>
                <a:spcPct val="0"/>
              </a:spcBef>
              <a:spcAft>
                <a:spcPct val="0"/>
              </a:spcAft>
              <a:defRPr sz="4400" i="1">
                <a:solidFill>
                  <a:schemeClr val="tx2"/>
                </a:solidFill>
                <a:latin typeface="Times New Roman" pitchFamily="18" charset="0"/>
              </a:defRPr>
            </a:lvl6pPr>
            <a:lvl7pPr marL="914400" algn="l" rtl="0" fontAlgn="base">
              <a:spcBef>
                <a:spcPct val="0"/>
              </a:spcBef>
              <a:spcAft>
                <a:spcPct val="0"/>
              </a:spcAft>
              <a:defRPr sz="4400" i="1">
                <a:solidFill>
                  <a:schemeClr val="tx2"/>
                </a:solidFill>
                <a:latin typeface="Times New Roman" pitchFamily="18" charset="0"/>
              </a:defRPr>
            </a:lvl7pPr>
            <a:lvl8pPr marL="1371600" algn="l" rtl="0" fontAlgn="base">
              <a:spcBef>
                <a:spcPct val="0"/>
              </a:spcBef>
              <a:spcAft>
                <a:spcPct val="0"/>
              </a:spcAft>
              <a:defRPr sz="4400" i="1">
                <a:solidFill>
                  <a:schemeClr val="tx2"/>
                </a:solidFill>
                <a:latin typeface="Times New Roman" pitchFamily="18" charset="0"/>
              </a:defRPr>
            </a:lvl8pPr>
            <a:lvl9pPr marL="1828800" algn="l" rtl="0" fontAlgn="base">
              <a:spcBef>
                <a:spcPct val="0"/>
              </a:spcBef>
              <a:spcAft>
                <a:spcPct val="0"/>
              </a:spcAft>
              <a:defRPr sz="4400" i="1">
                <a:solidFill>
                  <a:schemeClr val="tx2"/>
                </a:solidFill>
                <a:latin typeface="Times New Roman" pitchFamily="18" charset="0"/>
              </a:defRPr>
            </a:lvl9pPr>
          </a:lstStyle>
          <a:p>
            <a:pPr algn="ctr" eaLnBrk="1" hangingPunct="1"/>
            <a:r>
              <a:rPr lang="en-US" sz="4000" kern="0" dirty="0" smtClean="0"/>
              <a:t>If you don’t start it </a:t>
            </a:r>
          </a:p>
          <a:p>
            <a:pPr algn="ctr" eaLnBrk="1" hangingPunct="1"/>
            <a:r>
              <a:rPr lang="en-US" sz="4000" kern="0" dirty="0" smtClean="0"/>
              <a:t>within the next 48 hours...</a:t>
            </a:r>
          </a:p>
        </p:txBody>
      </p:sp>
      <p:sp>
        <p:nvSpPr>
          <p:cNvPr id="5" name="Rectangle 3"/>
          <p:cNvSpPr txBox="1">
            <a:spLocks noChangeArrowheads="1"/>
          </p:cNvSpPr>
          <p:nvPr/>
        </p:nvSpPr>
        <p:spPr bwMode="auto">
          <a:xfrm>
            <a:off x="1499681" y="5317787"/>
            <a:ext cx="6705600" cy="68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4"/>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a:lstStyle>
          <a:p>
            <a:pPr marL="0" indent="0" eaLnBrk="1" hangingPunct="1">
              <a:buNone/>
            </a:pPr>
            <a:r>
              <a:rPr lang="en-US" sz="4000" i="1" kern="0" dirty="0" smtClean="0">
                <a:solidFill>
                  <a:schemeClr val="tx2"/>
                </a:solidFill>
                <a:latin typeface="+mj-lt"/>
              </a:rPr>
              <a:t>… you probably never will.</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P spid="4"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1143000"/>
            <a:ext cx="8763000" cy="1143000"/>
          </a:xfrm>
        </p:spPr>
        <p:txBody>
          <a:bodyPr/>
          <a:lstStyle/>
          <a:p>
            <a:pPr algn="ctr" eaLnBrk="1" hangingPunct="1"/>
            <a:r>
              <a:rPr lang="en-US" sz="4000" dirty="0" smtClean="0"/>
              <a:t>Fall 2015Challenge</a:t>
            </a:r>
            <a:endParaRPr lang="en-US" sz="4000" dirty="0" smtClean="0"/>
          </a:p>
        </p:txBody>
      </p:sp>
      <p:sp>
        <p:nvSpPr>
          <p:cNvPr id="193539" name="Rectangle 3"/>
          <p:cNvSpPr>
            <a:spLocks noGrp="1" noChangeArrowheads="1"/>
          </p:cNvSpPr>
          <p:nvPr>
            <p:ph type="body" idx="1"/>
          </p:nvPr>
        </p:nvSpPr>
        <p:spPr>
          <a:xfrm>
            <a:off x="762000" y="2895600"/>
            <a:ext cx="8001000" cy="3657600"/>
          </a:xfrm>
        </p:spPr>
        <p:txBody>
          <a:bodyPr/>
          <a:lstStyle/>
          <a:p>
            <a:pPr eaLnBrk="1" hangingPunct="1"/>
            <a:r>
              <a:rPr lang="en-US" sz="3600" dirty="0" smtClean="0"/>
              <a:t>Average GPA of 3.6!</a:t>
            </a:r>
          </a:p>
          <a:p>
            <a:pPr eaLnBrk="1" hangingPunct="1"/>
            <a:r>
              <a:rPr lang="en-US" sz="3600" b="1" dirty="0" smtClean="0"/>
              <a:t>No</a:t>
            </a:r>
            <a:r>
              <a:rPr lang="en-US" sz="3600" dirty="0" smtClean="0"/>
              <a:t> attendee with GPA less than 3.0</a:t>
            </a:r>
          </a:p>
          <a:p>
            <a:pPr eaLnBrk="1" hangingPunct="1"/>
            <a:r>
              <a:rPr lang="en-US" sz="3600" dirty="0" smtClean="0"/>
              <a:t>Commitment to Personal and Group Excellence</a:t>
            </a:r>
          </a:p>
          <a:p>
            <a:pPr eaLnBrk="1" hangingPunct="1"/>
            <a:endParaRPr lang="en-US" sz="3600"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 calcmode="lin" valueType="num">
                                      <p:cBhvr additive="base">
                                        <p:cTn id="7" dur="500" fill="hold"/>
                                        <p:tgtEl>
                                          <p:spTgt spid="193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35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3539">
                                            <p:txEl>
                                              <p:pRg st="1" end="1"/>
                                            </p:txEl>
                                          </p:spTgt>
                                        </p:tgtEl>
                                        <p:attrNameLst>
                                          <p:attrName>style.visibility</p:attrName>
                                        </p:attrNameLst>
                                      </p:cBhvr>
                                      <p:to>
                                        <p:strVal val="visible"/>
                                      </p:to>
                                    </p:set>
                                    <p:anim calcmode="lin" valueType="num">
                                      <p:cBhvr additive="base">
                                        <p:cTn id="13" dur="500" fill="hold"/>
                                        <p:tgtEl>
                                          <p:spTgt spid="1935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353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3539">
                                            <p:txEl>
                                              <p:pRg st="2" end="2"/>
                                            </p:txEl>
                                          </p:spTgt>
                                        </p:tgtEl>
                                        <p:attrNameLst>
                                          <p:attrName>style.visibility</p:attrName>
                                        </p:attrNameLst>
                                      </p:cBhvr>
                                      <p:to>
                                        <p:strVal val="visible"/>
                                      </p:to>
                                    </p:set>
                                    <p:anim calcmode="lin" valueType="num">
                                      <p:cBhvr additive="base">
                                        <p:cTn id="19" dur="500" fill="hold"/>
                                        <p:tgtEl>
                                          <p:spTgt spid="1935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353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600" y="609600"/>
            <a:ext cx="7772400" cy="1143000"/>
          </a:xfrm>
        </p:spPr>
        <p:txBody>
          <a:bodyPr/>
          <a:lstStyle/>
          <a:p>
            <a:pPr eaLnBrk="1" hangingPunct="1"/>
            <a:r>
              <a:rPr lang="en-US" dirty="0" smtClean="0"/>
              <a:t>Final Note</a:t>
            </a:r>
          </a:p>
        </p:txBody>
      </p:sp>
      <p:sp>
        <p:nvSpPr>
          <p:cNvPr id="43011" name="Rectangle 3"/>
          <p:cNvSpPr>
            <a:spLocks noGrp="1" noChangeArrowheads="1"/>
          </p:cNvSpPr>
          <p:nvPr>
            <p:ph type="body" idx="1"/>
          </p:nvPr>
        </p:nvSpPr>
        <p:spPr>
          <a:xfrm>
            <a:off x="0" y="1447800"/>
            <a:ext cx="9144000" cy="4953000"/>
          </a:xfrm>
        </p:spPr>
        <p:txBody>
          <a:bodyPr/>
          <a:lstStyle/>
          <a:p>
            <a:pPr algn="ctr" eaLnBrk="1" hangingPunct="1">
              <a:buFontTx/>
              <a:buNone/>
            </a:pPr>
            <a:r>
              <a:rPr lang="en-US" dirty="0" smtClean="0"/>
              <a:t>Please be sure to visit the </a:t>
            </a:r>
          </a:p>
          <a:p>
            <a:pPr algn="ctr" eaLnBrk="1" hangingPunct="1">
              <a:buFontTx/>
              <a:buNone/>
            </a:pPr>
            <a:r>
              <a:rPr lang="en-US" dirty="0" smtClean="0"/>
              <a:t>College Learning Center </a:t>
            </a:r>
            <a:endParaRPr lang="en-US" sz="2400" dirty="0" smtClean="0"/>
          </a:p>
          <a:p>
            <a:pPr algn="ctr" eaLnBrk="1" hangingPunct="1">
              <a:buFontTx/>
              <a:buNone/>
            </a:pPr>
            <a:r>
              <a:rPr lang="en-US" dirty="0" smtClean="0"/>
              <a:t>You WILL benefit from their services!</a:t>
            </a:r>
          </a:p>
          <a:p>
            <a:pPr eaLnBrk="1" hangingPunct="1">
              <a:buFontTx/>
              <a:buNone/>
            </a:pPr>
            <a:endParaRPr lang="en-US" dirty="0" smtClean="0"/>
          </a:p>
          <a:p>
            <a:pPr eaLnBrk="1" hangingPunct="1">
              <a:buFontTx/>
              <a:buNone/>
            </a:pPr>
            <a:r>
              <a:rPr lang="en-US" dirty="0" smtClean="0"/>
              <a:t>	</a:t>
            </a:r>
            <a:r>
              <a:rPr lang="en-US" sz="2800" dirty="0" smtClean="0"/>
              <a:t>Also visit www.cas.lsu.edu for on-line workshops and information that will teach you more effective study strategies.  </a:t>
            </a:r>
          </a:p>
          <a:p>
            <a:pPr eaLnBrk="1" hangingPunct="1">
              <a:buFontTx/>
              <a:buNone/>
            </a:pPr>
            <a:r>
              <a:rPr lang="en-US" sz="2800" dirty="0" smtClean="0"/>
              <a:t>	I wish you a fantastically successful future!</a:t>
            </a:r>
          </a:p>
          <a:p>
            <a:pPr eaLnBrk="1" hangingPunct="1">
              <a:buFontTx/>
              <a:buNone/>
            </a:pPr>
            <a:r>
              <a:rPr lang="en-US" sz="2800" dirty="0" smtClean="0"/>
              <a:t>						Dr. Saundra McGuire</a:t>
            </a:r>
          </a:p>
        </p:txBody>
      </p:sp>
    </p:spTree>
    <p:custDataLst>
      <p:tags r:id="rId1"/>
    </p:custDataLst>
    <p:extLst>
      <p:ext uri="{BB962C8B-B14F-4D97-AF65-F5344CB8AC3E}">
        <p14:creationId xmlns:p14="http://schemas.microsoft.com/office/powerpoint/2010/main" val="3721436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0600" y="914400"/>
            <a:ext cx="7848600" cy="1143000"/>
          </a:xfrm>
        </p:spPr>
        <p:txBody>
          <a:bodyPr/>
          <a:lstStyle/>
          <a:p>
            <a:pPr eaLnBrk="1" hangingPunct="1"/>
            <a:r>
              <a:rPr lang="en-US" dirty="0" smtClean="0"/>
              <a:t>  The Story of Three Students </a:t>
            </a:r>
          </a:p>
        </p:txBody>
      </p:sp>
      <p:sp>
        <p:nvSpPr>
          <p:cNvPr id="16387" name="Rectangle 3"/>
          <p:cNvSpPr>
            <a:spLocks noGrp="1" noChangeArrowheads="1"/>
          </p:cNvSpPr>
          <p:nvPr>
            <p:ph type="body" idx="1"/>
          </p:nvPr>
        </p:nvSpPr>
        <p:spPr>
          <a:xfrm>
            <a:off x="152400" y="2438400"/>
            <a:ext cx="8991600" cy="3886200"/>
          </a:xfrm>
        </p:spPr>
        <p:txBody>
          <a:bodyPr/>
          <a:lstStyle/>
          <a:p>
            <a:pPr eaLnBrk="1" hangingPunct="1">
              <a:lnSpc>
                <a:spcPct val="90000"/>
              </a:lnSpc>
            </a:pPr>
            <a:r>
              <a:rPr lang="en-US" dirty="0" smtClean="0"/>
              <a:t>Travis, junior psychology student</a:t>
            </a:r>
          </a:p>
          <a:p>
            <a:pPr eaLnBrk="1" hangingPunct="1">
              <a:lnSpc>
                <a:spcPct val="90000"/>
              </a:lnSpc>
              <a:buFontTx/>
              <a:buNone/>
            </a:pPr>
            <a:r>
              <a:rPr lang="en-US" dirty="0" smtClean="0"/>
              <a:t>	   47, 52, </a:t>
            </a:r>
            <a:r>
              <a:rPr lang="en-US" u="sng" dirty="0" smtClean="0">
                <a:solidFill>
                  <a:srgbClr val="FF3300"/>
                </a:solidFill>
              </a:rPr>
              <a:t>82, 86</a:t>
            </a:r>
            <a:r>
              <a:rPr lang="en-US" dirty="0" smtClean="0">
                <a:solidFill>
                  <a:srgbClr val="FF3300"/>
                </a:solidFill>
              </a:rPr>
              <a:t>				  B in course</a:t>
            </a:r>
            <a:endParaRPr lang="en-US" u="sng" dirty="0" smtClean="0">
              <a:solidFill>
                <a:srgbClr val="FF3300"/>
              </a:solidFill>
            </a:endParaRPr>
          </a:p>
          <a:p>
            <a:pPr eaLnBrk="1" hangingPunct="1">
              <a:lnSpc>
                <a:spcPct val="90000"/>
              </a:lnSpc>
            </a:pPr>
            <a:r>
              <a:rPr lang="en-US" dirty="0" smtClean="0"/>
              <a:t>Joshua, first year chemistry student</a:t>
            </a:r>
          </a:p>
          <a:p>
            <a:pPr eaLnBrk="1" hangingPunct="1">
              <a:lnSpc>
                <a:spcPct val="90000"/>
              </a:lnSpc>
              <a:buFontTx/>
              <a:buNone/>
            </a:pPr>
            <a:r>
              <a:rPr lang="en-US" dirty="0" smtClean="0"/>
              <a:t>     68</a:t>
            </a:r>
            <a:r>
              <a:rPr lang="en-US" dirty="0"/>
              <a:t>, 50, 50, </a:t>
            </a:r>
            <a:r>
              <a:rPr lang="en-US" dirty="0">
                <a:solidFill>
                  <a:srgbClr val="FF0000"/>
                </a:solidFill>
              </a:rPr>
              <a:t>87, 87</a:t>
            </a:r>
            <a:r>
              <a:rPr lang="en-US" dirty="0" smtClean="0">
                <a:solidFill>
                  <a:srgbClr val="FF0000"/>
                </a:solidFill>
              </a:rPr>
              <a:t>, 97, 90 (final)  A in course</a:t>
            </a:r>
            <a:endParaRPr lang="en-US" u="sng" dirty="0" smtClean="0">
              <a:solidFill>
                <a:srgbClr val="FF0000"/>
              </a:solidFill>
            </a:endParaRPr>
          </a:p>
          <a:p>
            <a:pPr eaLnBrk="1" hangingPunct="1"/>
            <a:r>
              <a:rPr lang="en-US" dirty="0" smtClean="0"/>
              <a:t>Dana, first year physics student</a:t>
            </a:r>
          </a:p>
          <a:p>
            <a:pPr eaLnBrk="1" hangingPunct="1">
              <a:buFontTx/>
              <a:buNone/>
            </a:pPr>
            <a:r>
              <a:rPr lang="en-US" dirty="0" smtClean="0"/>
              <a:t>	 80, 54, </a:t>
            </a:r>
            <a:r>
              <a:rPr lang="en-US" u="sng" dirty="0" smtClean="0">
                <a:solidFill>
                  <a:srgbClr val="FF3300"/>
                </a:solidFill>
              </a:rPr>
              <a:t>91, 97, 90 (final) </a:t>
            </a:r>
            <a:r>
              <a:rPr lang="en-US" dirty="0" smtClean="0">
                <a:solidFill>
                  <a:srgbClr val="FF3300"/>
                </a:solidFill>
              </a:rPr>
              <a:t>		   A in course</a:t>
            </a:r>
          </a:p>
          <a:p>
            <a:pPr eaLnBrk="1" hangingPunct="1">
              <a:buFontTx/>
              <a:buNone/>
            </a:pPr>
            <a:endParaRPr lang="en-US" u="sng" dirty="0" smtClean="0">
              <a:solidFill>
                <a:srgbClr val="FF3300"/>
              </a:solidFill>
            </a:endParaRPr>
          </a:p>
          <a:p>
            <a:pPr eaLnBrk="1" hangingPunct="1">
              <a:lnSpc>
                <a:spcPct val="90000"/>
              </a:lnSpc>
              <a:buFontTx/>
              <a:buNone/>
            </a:pPr>
            <a:r>
              <a:rPr lang="en-US" dirty="0" smtClean="0"/>
              <a:t>				               </a:t>
            </a:r>
            <a:endParaRPr lang="en-US" sz="2800" dirty="0" smtClean="0"/>
          </a:p>
          <a:p>
            <a:pPr eaLnBrk="1" hangingPunct="1">
              <a:lnSpc>
                <a:spcPct val="90000"/>
              </a:lnSpc>
              <a:buFontTx/>
              <a:buNone/>
            </a:pPr>
            <a:endParaRPr lang="en-US" dirty="0" smtClean="0">
              <a:solidFill>
                <a:srgbClr val="FF3300"/>
              </a:solidFill>
            </a:endParaRPr>
          </a:p>
          <a:p>
            <a:pPr eaLnBrk="1" hangingPunct="1">
              <a:lnSpc>
                <a:spcPct val="90000"/>
              </a:lnSpc>
              <a:buFontTx/>
              <a:buNone/>
            </a:pPr>
            <a:endParaRPr lang="en-US" dirty="0" smtClean="0">
              <a:solidFill>
                <a:srgbClr val="FF3300"/>
              </a:solidFill>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1143000"/>
            <a:ext cx="7772400" cy="1143000"/>
          </a:xfrm>
        </p:spPr>
        <p:txBody>
          <a:bodyPr/>
          <a:lstStyle/>
          <a:p>
            <a:pPr algn="ctr" eaLnBrk="1" hangingPunct="1"/>
            <a:r>
              <a:rPr lang="en-US" dirty="0" smtClean="0"/>
              <a:t>How’d They Do It?</a:t>
            </a:r>
          </a:p>
        </p:txBody>
      </p:sp>
      <p:sp>
        <p:nvSpPr>
          <p:cNvPr id="18435" name="Rectangle 3"/>
          <p:cNvSpPr>
            <a:spLocks noGrp="1" noChangeArrowheads="1"/>
          </p:cNvSpPr>
          <p:nvPr>
            <p:ph type="body" idx="1"/>
          </p:nvPr>
        </p:nvSpPr>
        <p:spPr>
          <a:xfrm>
            <a:off x="0" y="3048000"/>
            <a:ext cx="9144000" cy="3276600"/>
          </a:xfrm>
        </p:spPr>
        <p:txBody>
          <a:bodyPr/>
          <a:lstStyle/>
          <a:p>
            <a:pPr algn="ctr" eaLnBrk="1" hangingPunct="1">
              <a:buFontTx/>
              <a:buNone/>
            </a:pPr>
            <a:r>
              <a:rPr lang="en-US" sz="4000" dirty="0" smtClean="0"/>
              <a:t>They became expert learners </a:t>
            </a:r>
          </a:p>
          <a:p>
            <a:pPr algn="ctr" eaLnBrk="1" hangingPunct="1">
              <a:buFontTx/>
              <a:buNone/>
            </a:pPr>
            <a:r>
              <a:rPr lang="en-US" sz="4000" dirty="0" smtClean="0"/>
              <a:t>by using </a:t>
            </a:r>
            <a:r>
              <a:rPr lang="en-US" sz="4000" b="1" i="1" dirty="0" smtClean="0"/>
              <a:t>metacognition</a:t>
            </a:r>
            <a:r>
              <a:rPr lang="en-US" sz="4000" dirty="0" smtClean="0"/>
              <a:t>!</a:t>
            </a:r>
          </a:p>
          <a:p>
            <a:pPr algn="ctr" eaLnBrk="1" hangingPunct="1">
              <a:buFontTx/>
              <a:buNone/>
            </a:pPr>
            <a:endParaRPr lang="en-US" sz="4800" dirty="0" smtClean="0"/>
          </a:p>
          <a:p>
            <a:pPr algn="ctr" eaLnBrk="1" hangingPunct="1">
              <a:buFontTx/>
              <a:buNone/>
            </a:pPr>
            <a:r>
              <a:rPr lang="en-US" sz="3600" dirty="0" smtClean="0"/>
              <a:t>They studied to LEARN, </a:t>
            </a:r>
          </a:p>
          <a:p>
            <a:pPr algn="ctr" eaLnBrk="1" hangingPunct="1">
              <a:buFontTx/>
              <a:buNone/>
            </a:pPr>
            <a:r>
              <a:rPr lang="en-US" sz="3600" dirty="0" smtClean="0"/>
              <a:t>not just to make the grade!</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609600"/>
            <a:ext cx="7772400" cy="1143000"/>
          </a:xfrm>
        </p:spPr>
        <p:txBody>
          <a:bodyPr/>
          <a:lstStyle/>
          <a:p>
            <a:pPr algn="ctr" eaLnBrk="1" hangingPunct="1"/>
            <a:r>
              <a:rPr lang="en-US" smtClean="0"/>
              <a:t>Reflection Questions</a:t>
            </a:r>
          </a:p>
        </p:txBody>
      </p:sp>
      <p:sp>
        <p:nvSpPr>
          <p:cNvPr id="14339" name="Rectangle 3"/>
          <p:cNvSpPr>
            <a:spLocks noGrp="1" noChangeArrowheads="1"/>
          </p:cNvSpPr>
          <p:nvPr>
            <p:ph type="body" idx="1"/>
          </p:nvPr>
        </p:nvSpPr>
        <p:spPr>
          <a:xfrm>
            <a:off x="228600" y="1752600"/>
            <a:ext cx="8763000" cy="5029200"/>
          </a:xfrm>
        </p:spPr>
        <p:txBody>
          <a:bodyPr/>
          <a:lstStyle/>
          <a:p>
            <a:pPr eaLnBrk="1" hangingPunct="1"/>
            <a:r>
              <a:rPr lang="en-US" dirty="0" smtClean="0"/>
              <a:t>What’s the difference, if any, between</a:t>
            </a:r>
          </a:p>
          <a:p>
            <a:pPr eaLnBrk="1" hangingPunct="1">
              <a:buFontTx/>
              <a:buNone/>
            </a:pPr>
            <a:r>
              <a:rPr lang="en-US" dirty="0" smtClean="0"/>
              <a:t>	</a:t>
            </a:r>
            <a:r>
              <a:rPr lang="en-US" i="1" dirty="0" smtClean="0"/>
              <a:t>studying</a:t>
            </a:r>
            <a:r>
              <a:rPr lang="en-US" dirty="0" smtClean="0"/>
              <a:t> and </a:t>
            </a:r>
            <a:r>
              <a:rPr lang="en-US" i="1" dirty="0" smtClean="0"/>
              <a:t>learning</a:t>
            </a:r>
            <a:r>
              <a:rPr lang="en-US" dirty="0" smtClean="0"/>
              <a:t>?</a:t>
            </a:r>
          </a:p>
          <a:p>
            <a:pPr eaLnBrk="1" hangingPunct="1">
              <a:buFontTx/>
              <a:buNone/>
            </a:pPr>
            <a:endParaRPr lang="en-US" dirty="0" smtClean="0"/>
          </a:p>
          <a:p>
            <a:pPr eaLnBrk="1" hangingPunct="1"/>
            <a:r>
              <a:rPr lang="en-US" dirty="0" smtClean="0"/>
              <a:t>For which task would you work harder:</a:t>
            </a:r>
          </a:p>
          <a:p>
            <a:pPr marL="0" indent="0" eaLnBrk="1" hangingPunct="1">
              <a:buNone/>
            </a:pPr>
            <a:r>
              <a:rPr lang="en-US" dirty="0"/>
              <a:t>	</a:t>
            </a:r>
            <a:r>
              <a:rPr lang="en-US" dirty="0" smtClean="0"/>
              <a:t>A.  Make an A on the test</a:t>
            </a:r>
          </a:p>
          <a:p>
            <a:pPr marL="0" indent="0" eaLnBrk="1" hangingPunct="1">
              <a:buNone/>
            </a:pPr>
            <a:r>
              <a:rPr lang="en-US" dirty="0"/>
              <a:t>	</a:t>
            </a:r>
            <a:r>
              <a:rPr lang="en-US" dirty="0" smtClean="0"/>
              <a:t>B.  Teach the material to the class?</a:t>
            </a:r>
          </a:p>
          <a:p>
            <a:pPr eaLnBrk="1" hangingPunct="1">
              <a:buFontTx/>
              <a:buNone/>
            </a:pPr>
            <a:r>
              <a:rPr lang="en-US" dirty="0" smtClean="0"/>
              <a:t> </a:t>
            </a:r>
          </a:p>
          <a:p>
            <a:pPr marL="0" indent="0" eaLnBrk="1" hangingPunct="1">
              <a:buNone/>
            </a:pPr>
            <a:endParaRPr lang="en-US" dirty="0" smtClean="0"/>
          </a:p>
        </p:txBody>
      </p:sp>
    </p:spTree>
    <p:custDataLst>
      <p:tags r:id="rId1"/>
    </p:custDataLst>
    <p:extLst>
      <p:ext uri="{BB962C8B-B14F-4D97-AF65-F5344CB8AC3E}">
        <p14:creationId xmlns:p14="http://schemas.microsoft.com/office/powerpoint/2010/main" val="4058013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990600"/>
            <a:ext cx="8686800" cy="1143000"/>
          </a:xfrm>
        </p:spPr>
        <p:txBody>
          <a:bodyPr/>
          <a:lstStyle/>
          <a:p>
            <a:pPr algn="ctr" eaLnBrk="1" hangingPunct="1"/>
            <a:r>
              <a:rPr lang="en-US" sz="4000" b="1" dirty="0" smtClean="0"/>
              <a:t>To Ace STEM Courses </a:t>
            </a:r>
            <a:r>
              <a:rPr lang="en-US" sz="4000" dirty="0" smtClean="0"/>
              <a:t/>
            </a:r>
            <a:br>
              <a:rPr lang="en-US" sz="4000" dirty="0" smtClean="0"/>
            </a:br>
            <a:r>
              <a:rPr lang="en-US" sz="4000" dirty="0" smtClean="0"/>
              <a:t>(and everything else!)</a:t>
            </a:r>
          </a:p>
        </p:txBody>
      </p:sp>
      <p:sp>
        <p:nvSpPr>
          <p:cNvPr id="9219" name="Rectangle 3"/>
          <p:cNvSpPr>
            <a:spLocks noGrp="1" noChangeArrowheads="1"/>
          </p:cNvSpPr>
          <p:nvPr>
            <p:ph type="body" idx="1"/>
          </p:nvPr>
        </p:nvSpPr>
        <p:spPr>
          <a:xfrm>
            <a:off x="609600" y="2590800"/>
            <a:ext cx="7772400" cy="2043112"/>
          </a:xfrm>
        </p:spPr>
        <p:txBody>
          <a:bodyPr/>
          <a:lstStyle/>
          <a:p>
            <a:pPr eaLnBrk="1" hangingPunct="1"/>
            <a:r>
              <a:rPr lang="en-US" sz="3600" dirty="0" smtClean="0">
                <a:solidFill>
                  <a:srgbClr val="000000"/>
                </a:solidFill>
              </a:rPr>
              <a:t>Stay in </a:t>
            </a:r>
            <a:r>
              <a:rPr lang="en-US" sz="3600" i="1" dirty="0" smtClean="0">
                <a:solidFill>
                  <a:srgbClr val="000000"/>
                </a:solidFill>
              </a:rPr>
              <a:t>learn</a:t>
            </a:r>
            <a:r>
              <a:rPr lang="en-US" sz="3600" dirty="0" smtClean="0">
                <a:solidFill>
                  <a:srgbClr val="000000"/>
                </a:solidFill>
              </a:rPr>
              <a:t> mode, not </a:t>
            </a:r>
            <a:r>
              <a:rPr lang="en-US" sz="3600" i="1" dirty="0" smtClean="0">
                <a:solidFill>
                  <a:srgbClr val="000000"/>
                </a:solidFill>
              </a:rPr>
              <a:t>study</a:t>
            </a:r>
            <a:r>
              <a:rPr lang="en-US" sz="3600" dirty="0" smtClean="0">
                <a:solidFill>
                  <a:srgbClr val="000000"/>
                </a:solidFill>
              </a:rPr>
              <a:t> mode</a:t>
            </a:r>
          </a:p>
          <a:p>
            <a:pPr marL="0" indent="0" eaLnBrk="1" hangingPunct="1">
              <a:buNone/>
            </a:pPr>
            <a:endParaRPr lang="en-US" sz="3600" dirty="0" smtClean="0">
              <a:solidFill>
                <a:srgbClr val="000000"/>
              </a:solidFill>
            </a:endParaRPr>
          </a:p>
          <a:p>
            <a:pPr eaLnBrk="1" hangingPunct="1"/>
            <a:r>
              <a:rPr lang="en-US" sz="3600" dirty="0" smtClean="0">
                <a:solidFill>
                  <a:srgbClr val="000000"/>
                </a:solidFill>
              </a:rPr>
              <a:t>Study as if you have to </a:t>
            </a:r>
            <a:r>
              <a:rPr lang="en-US" sz="3600" i="1" dirty="0" smtClean="0">
                <a:solidFill>
                  <a:srgbClr val="000000"/>
                </a:solidFill>
              </a:rPr>
              <a:t>teach</a:t>
            </a:r>
            <a:r>
              <a:rPr lang="en-US" sz="3600" dirty="0" smtClean="0">
                <a:solidFill>
                  <a:srgbClr val="000000"/>
                </a:solidFill>
              </a:rPr>
              <a:t> the material, not just make an A on the test</a:t>
            </a:r>
          </a:p>
          <a:p>
            <a:pPr eaLnBrk="1" hangingPunct="1"/>
            <a:endParaRPr lang="en-US" sz="3600" dirty="0" smtClean="0">
              <a:solidFill>
                <a:srgbClr val="000000"/>
              </a:solidFill>
            </a:endParaRPr>
          </a:p>
          <a:p>
            <a:pPr eaLnBrk="1" hangingPunct="1"/>
            <a:endParaRPr lang="en-US" sz="3600" dirty="0" smtClean="0">
              <a:solidFill>
                <a:srgbClr val="000000"/>
              </a:solidFill>
            </a:endParaRPr>
          </a:p>
          <a:p>
            <a:pPr eaLnBrk="1" hangingPunct="1"/>
            <a:endParaRPr lang="en-US" dirty="0" smtClean="0">
              <a:solidFill>
                <a:srgbClr val="000000"/>
              </a:solidFill>
            </a:endParaRPr>
          </a:p>
        </p:txBody>
      </p:sp>
    </p:spTree>
    <p:extLst>
      <p:ext uri="{BB962C8B-B14F-4D97-AF65-F5344CB8AC3E}">
        <p14:creationId xmlns:p14="http://schemas.microsoft.com/office/powerpoint/2010/main" val="2966321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447800" y="2743200"/>
            <a:ext cx="7543800" cy="2286000"/>
          </a:xfrm>
        </p:spPr>
        <p:txBody>
          <a:bodyPr/>
          <a:lstStyle/>
          <a:p>
            <a:pPr algn="ctr" eaLnBrk="1" hangingPunct="1"/>
            <a:r>
              <a:rPr lang="en-US" b="1" i="0" dirty="0" smtClean="0">
                <a:latin typeface="Rockwell" pitchFamily="18" charset="0"/>
              </a:rPr>
              <a:t>Use Metacognition to Become an Expert Learner</a:t>
            </a:r>
          </a:p>
        </p:txBody>
      </p:sp>
      <p:sp>
        <p:nvSpPr>
          <p:cNvPr id="12291" name="Rectangle 3"/>
          <p:cNvSpPr>
            <a:spLocks noGrp="1" noChangeArrowheads="1"/>
          </p:cNvSpPr>
          <p:nvPr>
            <p:ph type="subTitle" idx="1"/>
          </p:nvPr>
        </p:nvSpPr>
        <p:spPr>
          <a:xfrm>
            <a:off x="1371600" y="4191000"/>
            <a:ext cx="6477000" cy="1828800"/>
          </a:xfrm>
        </p:spPr>
        <p:txBody>
          <a:bodyPr/>
          <a:lstStyle/>
          <a:p>
            <a:pPr algn="ctr" eaLnBrk="1" hangingPunct="1"/>
            <a:endParaRPr lang="en-US" smtClean="0">
              <a:solidFill>
                <a:srgbClr val="000000"/>
              </a:solidFill>
            </a:endParaRPr>
          </a:p>
          <a:p>
            <a:pPr eaLnBrk="1" hangingPunct="1"/>
            <a:endParaRPr lang="en-US" smtClean="0">
              <a:solidFill>
                <a:srgbClr val="000000"/>
              </a:solidFill>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533400"/>
            <a:ext cx="7772400" cy="1143000"/>
          </a:xfrm>
        </p:spPr>
        <p:txBody>
          <a:bodyPr/>
          <a:lstStyle/>
          <a:p>
            <a:pPr eaLnBrk="1" hangingPunct="1"/>
            <a:r>
              <a:rPr lang="en-US" smtClean="0"/>
              <a:t>Metacognition</a:t>
            </a:r>
          </a:p>
        </p:txBody>
      </p:sp>
      <p:sp>
        <p:nvSpPr>
          <p:cNvPr id="13315" name="Rectangle 3"/>
          <p:cNvSpPr>
            <a:spLocks noGrp="1" noChangeArrowheads="1"/>
          </p:cNvSpPr>
          <p:nvPr>
            <p:ph type="body" idx="1"/>
          </p:nvPr>
        </p:nvSpPr>
        <p:spPr>
          <a:xfrm>
            <a:off x="533400" y="1905000"/>
            <a:ext cx="8458200" cy="4114800"/>
          </a:xfrm>
        </p:spPr>
        <p:txBody>
          <a:bodyPr/>
          <a:lstStyle/>
          <a:p>
            <a:pPr eaLnBrk="1" hangingPunct="1">
              <a:buFontTx/>
              <a:buNone/>
            </a:pPr>
            <a:r>
              <a:rPr lang="en-US" b="1" smtClean="0"/>
              <a:t>The ability to:</a:t>
            </a:r>
          </a:p>
          <a:p>
            <a:pPr eaLnBrk="1" hangingPunct="1"/>
            <a:r>
              <a:rPr lang="en-US" b="1" smtClean="0"/>
              <a:t>think about thinking</a:t>
            </a:r>
          </a:p>
          <a:p>
            <a:pPr eaLnBrk="1" hangingPunct="1"/>
            <a:r>
              <a:rPr lang="en-US" b="1" smtClean="0"/>
              <a:t>be consciously aware of oneself as a problem solver</a:t>
            </a:r>
          </a:p>
          <a:p>
            <a:pPr eaLnBrk="1" hangingPunct="1"/>
            <a:r>
              <a:rPr lang="en-US" b="1" smtClean="0"/>
              <a:t>to monitor and control one’s mental processing</a:t>
            </a:r>
          </a:p>
          <a:p>
            <a:pPr eaLnBrk="1" hangingPunct="1"/>
            <a:r>
              <a:rPr lang="en-US" b="1" smtClean="0"/>
              <a:t>to be aware of the type of learning that you are doing</a:t>
            </a:r>
          </a:p>
          <a:p>
            <a:pPr eaLnBrk="1" hangingPunct="1">
              <a:buFontTx/>
              <a:buNone/>
            </a:pPr>
            <a:endParaRPr lang="en-US" smtClean="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POWERPOINTVERSION" val="14.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POLLINGCYCLE" val="2"/>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True"/>
  <p:tag name="DISPLAYNAME" val="True"/>
  <p:tag name="PRRESPONSE7" val="4"/>
  <p:tag name="GRIDFONTSIZE" val="12"/>
  <p:tag name="STDCHART" val="1"/>
  <p:tag name="RESPTABLESTYLE" val="-1"/>
  <p:tag name="CUSTOMCELLBACKCOLOR1" val="-657956"/>
  <p:tag name="PRRESPONSE4" val="7"/>
  <p:tag name="ADVANCEDSETTINGSVIEW" val="False"/>
  <p:tag name="DELIMITERS" val="3.1"/>
  <p:tag name="LUIDIAENABLED" val="False"/>
  <p:tag name="EXPANDSHOWBAR" val="True"/>
  <p:tag name="TPFULLVERSION" val="4.3.1.1109"/>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SLIDEID" val="DBDB431A541E4BEFAEC69DAF331CA0BA"/>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How many words or phrases do you remember?"/>
  <p:tag name="ANSWERSALIAS" val="2 or less|smicln|3 – 5|smicln|6 – 8|smicln|9 – 12|smicln|13 or more"/>
  <p:tag name="TOTALRESPONSES" val="1"/>
  <p:tag name="RESPONSECOUNT" val="1"/>
  <p:tag name="SLICED" val="False"/>
  <p:tag name="RESPONSES" val="1;"/>
  <p:tag name="CHARTSTRINGSTD" val="1 0 0 0 0"/>
  <p:tag name="CHARTSTRINGREV" val="0 0 0 0 1"/>
  <p:tag name="CHARTSTRINGSTDPER" val="1 0 0 0 0"/>
  <p:tag name="CHARTSTRINGREVPER" val="0 0 0 0 1"/>
  <p:tag name="RESPONSESGATHERED" val="False"/>
  <p:tag name="VALUES" val="No Value|smicln|No Value|smicln|No Value|smicln|No Value|smicln|No Value"/>
  <p:tag name="SLIDEORDER" val="2"/>
  <p:tag name="SLIDEGUID" val="B33DC79A84924945B1180466C2BEB832"/>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SLIDEID" val="DBDB431A541E4BEFAEC69DAF331CA0BA"/>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How many words or phrases do you remember?"/>
  <p:tag name="ANSWERSALIAS" val="2 or less|smicln|3 – 5|smicln|6 – 8|smicln|9 – 12|smicln|13 or more"/>
  <p:tag name="TOTALRESPONSES" val="1"/>
  <p:tag name="RESPONSECOUNT" val="1"/>
  <p:tag name="SLICED" val="False"/>
  <p:tag name="RESPONSES" val="4;"/>
  <p:tag name="CHARTSTRINGSTD" val="0 0 0 1 0"/>
  <p:tag name="CHARTSTRINGREV" val="0 1 0 0 0"/>
  <p:tag name="CHARTSTRINGSTDPER" val="0 0 0 1 0"/>
  <p:tag name="CHARTSTRINGREVPER" val="0 1 0 0 0"/>
  <p:tag name="RESPONSESGATHERED" val="False"/>
  <p:tag name="VALUES" val="No Value|smicln|No Value|smicln|No Value|smicln|No Value|smicln|No Value"/>
  <p:tag name="SLIDEORDER" val="3"/>
  <p:tag name="SLIDEGUID" val="9016AE6D3E22426D92041A2521BF42FA"/>
</p:tagLst>
</file>

<file path=ppt/tags/tag16.xml><?xml version="1.0" encoding="utf-8"?>
<p:tagLst xmlns:a="http://schemas.openxmlformats.org/drawingml/2006/main" xmlns:r="http://schemas.openxmlformats.org/officeDocument/2006/relationships" xmlns:p="http://schemas.openxmlformats.org/presentationml/2006/main">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SLIDEID" val="7C641BE840AE4C59A0645CC1625BEAA9"/>
  <p:tag name="SLIDETYPE" val="Q"/>
  <p:tag name="DEMOGRAPHIC" val="False"/>
  <p:tag name="TEAMASSIGN" val="False"/>
  <p:tag name="SPEEDSCORING" val="False"/>
  <p:tag name="CORRECTPOINTVALUE" val="100"/>
  <p:tag name="INCORRECTPOINTVALUE" val="0"/>
  <p:tag name="ZEROBASED" val="False"/>
  <p:tag name="DELIMITERS" val="3.1"/>
  <p:tag name="VALUEFORMAT" val="0%"/>
  <p:tag name="SLIDEORDER" val="2"/>
  <p:tag name="SLIDEGUID" val="9B8C54C1472144E7A047408932763AD2"/>
  <p:tag name="AUTOADVANCE" val="True"/>
  <p:tag name="COUNTDOWNSECONDS" val="5"/>
  <p:tag name="QUESTIONALIAS" val="How do you think students answered?   At what level of Bloom’s did you have to operate to make A’s or B’s in high school?"/>
  <p:tag name="ANSWERSALIAS" val="Remembering|smicln|Understanding|smicln|Applying|smicln|Analyzing|smicln|Evaluating|smicln|Creating"/>
  <p:tag name="VALUES" val="No Value|smicln|No Value|smicln|No Value|smicln|No Value|smicln|No Value|smicln|No Value"/>
  <p:tag name="COUNTDOWNHEIGHT" val="80"/>
  <p:tag name="COUNTDOWNWIDTH" val="100"/>
  <p:tag name="TOTALRESPONSES" val="1"/>
  <p:tag name="RESPONSECOUNT" val="1"/>
  <p:tag name="SLICED" val="False"/>
  <p:tag name="RESPONSES" val="2;"/>
  <p:tag name="CHARTSTRINGSTD" val="0 1 0 0 0 0"/>
  <p:tag name="CHARTSTRINGREV" val="0 0 0 0 1 0"/>
  <p:tag name="CHARTSTRINGSTDPER" val="0 1 0 0 0 0"/>
  <p:tag name="CHARTSTRINGREVPER" val="0 0 0 0 1 0"/>
  <p:tag name="RESTORECOUNTDOWNTIMER" val="False"/>
  <p:tag name="RESPONSESGATHERED" val="False"/>
  <p:tag name="ANONYMOUSTEMP" val="False"/>
  <p:tag name="TPQUESTIONXML" val="﻿&lt;?xml version=&quot;1.0&quot; encoding=&quot;utf-8&quot;?&gt;&#10;&lt;questionlist&gt;&#10;    &lt;properties&gt;&#10;        &lt;guid&gt;D9C97489E4BD40F59EBEBFA30B4C3C80&lt;/guid&gt;&#10;        &lt;description /&gt;&#10;        &lt;date&gt;7/19/2014 11:32:28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5D9389053B841A89118FBFB8489C2A9&lt;/guid&gt;&#10;            &lt;repollguid&gt;405956CD2E4044338BE5DB7B61B4EC67&lt;/repollguid&gt;&#10;            &lt;sourceid&gt;F7B2DDA9098A400DB798D983A2491908&lt;/sourceid&gt;&#10;            &lt;questiontext&gt;How do you think students answered?At what level of Bloom’s did you have to operate to make A’s or B’s in high school?&lt;/questiontext&gt;&#10;            &lt;showresults&gt;True&lt;/showresults&gt;&#10;            &lt;responsegrid&gt;0&lt;/responsegrid&gt;&#10;            &lt;countdowntimer&gt;False&lt;/countdowntimer&gt;&#10;            &lt;correctvalue&gt;100&lt;/correctvalue&gt;&#10;            &lt;incorrectvalue&gt;0&lt;/incorrectvalue&gt;&#10;            &lt;responselimit&gt;1&lt;/responselimit&gt;&#10;            &lt;bulletstyle&gt;0&lt;/bulletstyle&gt;&#10;            &lt;answers&gt;&#10;                &lt;answer&gt;&#10;                    &lt;guid&gt;00E5110A4FCD426F8005D5B5C0CAB41B&lt;/guid&gt;&#10;                    &lt;answertext&gt;Remembering &lt;/answertext&gt;&#10;                    &lt;valuetype&gt;0&lt;/valuetype&gt;&#10;                &lt;/answer&gt;&#10;                &lt;answer&gt;&#10;                    &lt;guid&gt;2922AAE9DE374705996A7430E0395AAC&lt;/guid&gt;&#10;                    &lt;answertext&gt;Understanding &lt;/answertext&gt;&#10;                    &lt;valuetype&gt;0&lt;/valuetype&gt;&#10;                &lt;/answer&gt;&#10;                &lt;answer&gt;&#10;                    &lt;guid&gt;F16604110E7043D88B1129B49BFBFC2E&lt;/guid&gt;&#10;                    &lt;answertext&gt;Applying &lt;/answertext&gt;&#10;                    &lt;valuetype&gt;0&lt;/valuetype&gt;&#10;                &lt;/answer&gt;&#10;                &lt;answer&gt;&#10;                    &lt;guid&gt;106FFBA4DD8E45A7B7454D1675B35942&lt;/guid&gt;&#10;                    &lt;answertext&gt;Analyzing &lt;/answertext&gt;&#10;                    &lt;valuetype&gt;0&lt;/valuetype&gt;&#10;                &lt;/answer&gt;&#10;                &lt;answer&gt;&#10;                    &lt;guid&gt;BD08B95DF2334C91ADF95F5B9863F5EF&lt;/guid&gt;&#10;                    &lt;answertext&gt;Evaluating &lt;/answertext&gt;&#10;                    &lt;valuetype&gt;0&lt;/valuetype&gt;&#10;                &lt;/answer&gt;&#10;                &lt;answer&gt;&#10;                    &lt;guid&gt;352DE0D94D5541208AC8702976B5BE50&lt;/guid&gt;&#10;                    &lt;answertext&gt;Creating&lt;/answertext&gt;&#10;                    &lt;valuetype&gt;0&lt;/valuetype&gt;&#10;                &lt;/answer&gt;&#10;            &lt;/answers&gt;&#10;        &lt;/multichoice&gt;&#10;    &lt;/questions&gt;&#10;&lt;/questionlist&gt;"/>
  <p:tag name="TYPE" val="MultiChoiceSlide"/>
  <p:tag name="LIVECHARTING" val="False"/>
  <p:tag name="AUTOOPENPOLL" val="True"/>
  <p:tag name="AUTOFORMATCHART" val="True"/>
  <p:tag name="HASRESULTS"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ANSWERBULLETS" val="3"/>
  <p:tag name="TEXTLENGTH" val="64"/>
  <p:tag name="FONTSIZE" val="32"/>
  <p:tag name="BULLETTYPE" val="ppBulletArabicPeriod"/>
  <p:tag name="ANSWERTEXT" val="Remembering&#10;Understanding&#10;Applying&#10;Analyzing&#10;Evaluating&#10;Creating"/>
  <p:tag name="OLDNUMANSWERS" val="6"/>
</p:tagLst>
</file>

<file path=ppt/tags/tag21.xml><?xml version="1.0" encoding="utf-8"?>
<p:tagLst xmlns:a="http://schemas.openxmlformats.org/drawingml/2006/main" xmlns:r="http://schemas.openxmlformats.org/officeDocument/2006/relationships" xmlns:p="http://schemas.openxmlformats.org/presentationml/2006/main">
  <p:tag name="SLIDEID" val="7C641BE840AE4C59A0645CC1625BEAA9"/>
  <p:tag name="SLIDETYPE" val="Q"/>
  <p:tag name="DEMOGRAPHIC" val="False"/>
  <p:tag name="TEAMASSIGN" val="False"/>
  <p:tag name="SPEEDSCORING" val="False"/>
  <p:tag name="CORRECTPOINTVALUE" val="100"/>
  <p:tag name="INCORRECTPOINTVALUE" val="0"/>
  <p:tag name="ZEROBASED" val="False"/>
  <p:tag name="DELIMITERS" val="3.1"/>
  <p:tag name="VALUEFORMAT" val="0%"/>
  <p:tag name="SLIDEORDER" val="2"/>
  <p:tag name="SLIDEGUID" val="9B8C54C1472144E7A047408932763AD2"/>
  <p:tag name="AUTOADVANCE" val="True"/>
  <p:tag name="COUNTDOWNSECONDS" val="5"/>
  <p:tag name="QUESTIONALIAS" val="How do you think students answered?   At what level of Bloom’s did you have to operate to make A’s or B’s in high school?"/>
  <p:tag name="ANSWERSALIAS" val="Remembering|smicln|Understanding|smicln|Applying|smicln|Analyzing|smicln|Evaluating|smicln|Creating"/>
  <p:tag name="VALUES" val="No Value|smicln|No Value|smicln|No Value|smicln|No Value|smicln|No Value|smicln|No Value"/>
  <p:tag name="COUNTDOWNHEIGHT" val="80"/>
  <p:tag name="COUNTDOWNWIDTH" val="100"/>
  <p:tag name="TOTALRESPONSES" val="1"/>
  <p:tag name="RESPONSECOUNT" val="1"/>
  <p:tag name="SLICED" val="False"/>
  <p:tag name="RESPONSES" val="2;"/>
  <p:tag name="CHARTSTRINGSTD" val="0 1 0 0 0 0"/>
  <p:tag name="CHARTSTRINGREV" val="0 0 0 0 1 0"/>
  <p:tag name="CHARTSTRINGSTDPER" val="0 1 0 0 0 0"/>
  <p:tag name="CHARTSTRINGREVPER" val="0 0 0 0 1 0"/>
  <p:tag name="RESTORECOUNTDOWNTIMER" val="False"/>
  <p:tag name="RESPONSESGATHERED" val="False"/>
  <p:tag name="ANONYMOUSTEMP" val="False"/>
  <p:tag name="TPQUESTIONXML" val="﻿&lt;?xml version=&quot;1.0&quot; encoding=&quot;utf-8&quot;?&gt;&#10;&lt;questionlist&gt;&#10;    &lt;properties&gt;&#10;        &lt;guid&gt;D9C97489E4BD40F59EBEBFA30B4C3C80&lt;/guid&gt;&#10;        &lt;description /&gt;&#10;        &lt;date&gt;7/19/2014 11:32:28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5D9389053B841A89118FBFB8489C2A9&lt;/guid&gt;&#10;            &lt;repollguid&gt;405956CD2E4044338BE5DB7B61B4EC67&lt;/repollguid&gt;&#10;            &lt;sourceid&gt;F7B2DDA9098A400DB798D983A2491908&lt;/sourceid&gt;&#10;            &lt;questiontext&gt;How do you think students answered?At what level of Bloom’s did you have to operate to make A’s or B’s in high school?&lt;/questiontext&gt;&#10;            &lt;showresults&gt;True&lt;/showresults&gt;&#10;            &lt;responsegrid&gt;0&lt;/responsegrid&gt;&#10;            &lt;countdowntimer&gt;False&lt;/countdowntimer&gt;&#10;            &lt;correctvalue&gt;100&lt;/correctvalue&gt;&#10;            &lt;incorrectvalue&gt;0&lt;/incorrectvalue&gt;&#10;            &lt;responselimit&gt;1&lt;/responselimit&gt;&#10;            &lt;bulletstyle&gt;0&lt;/bulletstyle&gt;&#10;            &lt;answers&gt;&#10;                &lt;answer&gt;&#10;                    &lt;guid&gt;00E5110A4FCD426F8005D5B5C0CAB41B&lt;/guid&gt;&#10;                    &lt;answertext&gt;Remembering &lt;/answertext&gt;&#10;                    &lt;valuetype&gt;0&lt;/valuetype&gt;&#10;                &lt;/answer&gt;&#10;                &lt;answer&gt;&#10;                    &lt;guid&gt;2922AAE9DE374705996A7430E0395AAC&lt;/guid&gt;&#10;                    &lt;answertext&gt;Understanding &lt;/answertext&gt;&#10;                    &lt;valuetype&gt;0&lt;/valuetype&gt;&#10;                &lt;/answer&gt;&#10;                &lt;answer&gt;&#10;                    &lt;guid&gt;F16604110E7043D88B1129B49BFBFC2E&lt;/guid&gt;&#10;                    &lt;answertext&gt;Applying &lt;/answertext&gt;&#10;                    &lt;valuetype&gt;0&lt;/valuetype&gt;&#10;                &lt;/answer&gt;&#10;                &lt;answer&gt;&#10;                    &lt;guid&gt;106FFBA4DD8E45A7B7454D1675B35942&lt;/guid&gt;&#10;                    &lt;answertext&gt;Analyzing &lt;/answertext&gt;&#10;                    &lt;valuetype&gt;0&lt;/valuetype&gt;&#10;                &lt;/answer&gt;&#10;                &lt;answer&gt;&#10;                    &lt;guid&gt;BD08B95DF2334C91ADF95F5B9863F5EF&lt;/guid&gt;&#10;                    &lt;answertext&gt;Evaluating &lt;/answertext&gt;&#10;                    &lt;valuetype&gt;0&lt;/valuetype&gt;&#10;                &lt;/answer&gt;&#10;                &lt;answer&gt;&#10;                    &lt;guid&gt;352DE0D94D5541208AC8702976B5BE50&lt;/guid&gt;&#10;                    &lt;answertext&gt;Creating&lt;/answertext&gt;&#10;                    &lt;valuetype&gt;0&lt;/valuetype&gt;&#10;                &lt;/answer&gt;&#10;            &lt;/answers&gt;&#10;        &lt;/multichoice&gt;&#10;    &lt;/questions&gt;&#10;&lt;/questionlist&gt;"/>
  <p:tag name="TYPE" val="MultiChoiceSlide"/>
  <p:tag name="LIVECHARTING" val="False"/>
  <p:tag name="AUTOOPENPOLL" val="True"/>
  <p:tag name="AUTOFORMATCHART" val="True"/>
  <p:tag name="HASRESULTS" val="False"/>
</p:tagLst>
</file>

<file path=ppt/tags/tag22.xml><?xml version="1.0" encoding="utf-8"?>
<p:tagLst xmlns:a="http://schemas.openxmlformats.org/drawingml/2006/main" xmlns:r="http://schemas.openxmlformats.org/officeDocument/2006/relationships" xmlns:p="http://schemas.openxmlformats.org/presentationml/2006/main">
  <p:tag name="ANSWERBULLETS" val="3"/>
  <p:tag name="TEXTLENGTH" val="64"/>
  <p:tag name="FONTSIZE" val="32"/>
  <p:tag name="BULLETTYPE" val="ppBulletArabicPeriod"/>
  <p:tag name="ANSWERTEXT" val="Remembering&#10;Understanding&#10;Applying&#10;Analyzing&#10;Evaluating&#10;Creating"/>
  <p:tag name="OLDNUMANSWERS" val="6"/>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Global">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Designs\Global.pot</Template>
  <TotalTime>9714</TotalTime>
  <Words>1266</Words>
  <Application>Microsoft Office PowerPoint</Application>
  <PresentationFormat>On-screen Show (4:3)</PresentationFormat>
  <Paragraphs>237</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Global</vt:lpstr>
      <vt:lpstr>Metacognition: The Key  to Acing Courses!</vt:lpstr>
      <vt:lpstr> 2004 National College Learning Center Association Frank L. Christ Outstanding Learning Center Award </vt:lpstr>
      <vt:lpstr>Presidential Recognition  White House Oval Office  November 16, 2007</vt:lpstr>
      <vt:lpstr>  The Story of Three Students </vt:lpstr>
      <vt:lpstr>How’d They Do It?</vt:lpstr>
      <vt:lpstr>Reflection Questions</vt:lpstr>
      <vt:lpstr>To Ace STEM Courses  (and everything else!)</vt:lpstr>
      <vt:lpstr>Use Metacognition to Become an Expert Learner</vt:lpstr>
      <vt:lpstr>Metacognition</vt:lpstr>
      <vt:lpstr>Counting Vowels in 45 seconds</vt:lpstr>
      <vt:lpstr>PowerPoint Presentation</vt:lpstr>
      <vt:lpstr>How many words or phrases  do you remember?</vt:lpstr>
      <vt:lpstr>Let’s look at the words again…</vt:lpstr>
      <vt:lpstr>PowerPoint Presentation</vt:lpstr>
      <vt:lpstr>NOW, how many words or phrases do you remember?</vt:lpstr>
      <vt:lpstr>What were two major differences  between the 1st and 2nd attempts?</vt:lpstr>
      <vt:lpstr>1.  We knew what the task was  </vt:lpstr>
      <vt:lpstr>Turning Yourself into an  Efficient, Expert Learner</vt:lpstr>
      <vt:lpstr>PowerPoint Presentation</vt:lpstr>
      <vt:lpstr>  At what level of Bloom’s did you have to operate to make A’s or B’s in high school?</vt:lpstr>
      <vt:lpstr>  At what level of Bloom’s do you have to operate to make A’s in college?</vt:lpstr>
      <vt:lpstr>How do you move yourself higher  on Bloom’s Taxonomy?      Use the Study Cycle  with Intense Study Sessions!   </vt:lpstr>
      <vt:lpstr>PowerPoint Presentation</vt:lpstr>
      <vt:lpstr> Effective Metacognitive Strategies</vt:lpstr>
      <vt:lpstr>Which One of the Next Two Slides More Accurately Describes YOUR Actions to Date in Your Courses?</vt:lpstr>
      <vt:lpstr>Top 5 Reasons Folks Did Not Do Well  on Test 1 in General Chemistry</vt:lpstr>
      <vt:lpstr>Top 5 Reasons Folks Made an A on Test 1:</vt:lpstr>
      <vt:lpstr>PowerPoint Presentation</vt:lpstr>
      <vt:lpstr>Comments from Engineering Students  about what they changed for Test 3*</vt:lpstr>
      <vt:lpstr>So, What Can You Do, Starting Now, to Pursue Your 4.0 this semester?</vt:lpstr>
      <vt:lpstr>Writing Exercise</vt:lpstr>
      <vt:lpstr>Fall 2015Challenge</vt:lpstr>
      <vt:lpstr>Final Note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CONCENTRATION &amp; MEMORY</dc:title>
  <dc:creator>Preferred Customer</dc:creator>
  <cp:lastModifiedBy>Saundra</cp:lastModifiedBy>
  <cp:revision>160</cp:revision>
  <cp:lastPrinted>1997-02-20T16:17:12Z</cp:lastPrinted>
  <dcterms:created xsi:type="dcterms:W3CDTF">1997-01-31T17:52:00Z</dcterms:created>
  <dcterms:modified xsi:type="dcterms:W3CDTF">2015-06-18T06:04:41Z</dcterms:modified>
</cp:coreProperties>
</file>