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8"/>
  </p:notesMasterIdLst>
  <p:handoutMasterIdLst>
    <p:handoutMasterId r:id="rId49"/>
  </p:handoutMasterIdLst>
  <p:sldIdLst>
    <p:sldId id="256" r:id="rId2"/>
    <p:sldId id="437" r:id="rId3"/>
    <p:sldId id="431" r:id="rId4"/>
    <p:sldId id="420" r:id="rId5"/>
    <p:sldId id="372" r:id="rId6"/>
    <p:sldId id="419" r:id="rId7"/>
    <p:sldId id="439" r:id="rId8"/>
    <p:sldId id="432" r:id="rId9"/>
    <p:sldId id="327" r:id="rId10"/>
    <p:sldId id="402" r:id="rId11"/>
    <p:sldId id="434" r:id="rId12"/>
    <p:sldId id="433" r:id="rId13"/>
    <p:sldId id="404" r:id="rId14"/>
    <p:sldId id="405" r:id="rId15"/>
    <p:sldId id="422" r:id="rId16"/>
    <p:sldId id="424" r:id="rId17"/>
    <p:sldId id="423" r:id="rId18"/>
    <p:sldId id="425" r:id="rId19"/>
    <p:sldId id="380" r:id="rId20"/>
    <p:sldId id="381" r:id="rId21"/>
    <p:sldId id="397" r:id="rId22"/>
    <p:sldId id="408" r:id="rId23"/>
    <p:sldId id="409" r:id="rId24"/>
    <p:sldId id="410" r:id="rId25"/>
    <p:sldId id="400" r:id="rId26"/>
    <p:sldId id="385" r:id="rId27"/>
    <p:sldId id="389" r:id="rId28"/>
    <p:sldId id="390" r:id="rId29"/>
    <p:sldId id="391" r:id="rId30"/>
    <p:sldId id="403" r:id="rId31"/>
    <p:sldId id="387" r:id="rId32"/>
    <p:sldId id="388" r:id="rId33"/>
    <p:sldId id="435" r:id="rId34"/>
    <p:sldId id="438" r:id="rId35"/>
    <p:sldId id="336" r:id="rId36"/>
    <p:sldId id="337" r:id="rId37"/>
    <p:sldId id="426" r:id="rId38"/>
    <p:sldId id="427" r:id="rId39"/>
    <p:sldId id="428" r:id="rId40"/>
    <p:sldId id="429" r:id="rId41"/>
    <p:sldId id="392" r:id="rId42"/>
    <p:sldId id="393" r:id="rId43"/>
    <p:sldId id="321" r:id="rId44"/>
    <p:sldId id="436" r:id="rId45"/>
    <p:sldId id="303" r:id="rId46"/>
    <p:sldId id="332" r:id="rId47"/>
  </p:sldIdLst>
  <p:sldSz cx="9144000" cy="6858000" type="screen4x3"/>
  <p:notesSz cx="7102475" cy="9388475"/>
  <p:custDataLst>
    <p:tags r:id="rId50"/>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895" autoAdjust="0"/>
    <p:restoredTop sz="90929"/>
  </p:normalViewPr>
  <p:slideViewPr>
    <p:cSldViewPr>
      <p:cViewPr>
        <p:scale>
          <a:sx n="72" d="100"/>
          <a:sy n="72" d="100"/>
        </p:scale>
        <p:origin x="-82" y="-139"/>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83" d="100"/>
        <a:sy n="83" d="100"/>
      </p:scale>
      <p:origin x="0" y="96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9.xml"/><Relationship Id="rId5" Type="http://schemas.openxmlformats.org/officeDocument/2006/relationships/slide" Target="slides/slide36.xml"/><Relationship Id="rId4"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accent3_4" csCatId="accent3" phldr="1"/>
      <dgm:spPr/>
      <dgm:t>
        <a:bodyPr/>
        <a:lstStyle/>
        <a:p>
          <a:endParaRPr lang="en-US"/>
        </a:p>
      </dgm:t>
    </dgm:pt>
    <dgm:pt modelId="{6C5DA8EA-38F8-484B-A9EA-0878CC5A7C88}">
      <dgm:prSet phldrT="[Text]" custT="1"/>
      <dgm:spPr>
        <a:solidFill>
          <a:srgbClr val="CD6633"/>
        </a:solidFill>
      </dgm:spPr>
      <dgm:t>
        <a:bodyPr/>
        <a:lstStyle/>
        <a:p>
          <a:r>
            <a:rPr lang="en-US" sz="2000" dirty="0" smtClean="0"/>
            <a:t>4</a:t>
          </a:r>
          <a:br>
            <a:rPr lang="en-US" sz="2000" dirty="0" smtClean="0"/>
          </a:br>
          <a:r>
            <a:rPr lang="en-US" sz="2000" dirty="0" smtClean="0"/>
            <a:t>Reflect</a:t>
          </a:r>
          <a:endParaRPr lang="en-US" sz="2000" dirty="0"/>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a:solidFill>
          <a:srgbClr val="D7845B"/>
        </a:solidFill>
      </dgm:spPr>
      <dgm:t>
        <a:bodyPr/>
        <a:lstStyle/>
        <a:p>
          <a:r>
            <a:rPr lang="en-US" sz="2000" dirty="0" smtClean="0"/>
            <a:t>3</a:t>
          </a:r>
          <a:br>
            <a:rPr lang="en-US" sz="2000" dirty="0" smtClean="0"/>
          </a:br>
          <a:r>
            <a:rPr lang="en-US" sz="2000" dirty="0" smtClean="0"/>
            <a:t>Review</a:t>
          </a:r>
          <a:endParaRPr lang="en-US" sz="2000" dirty="0"/>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a:solidFill>
          <a:srgbClr val="DD9875"/>
        </a:solidFill>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a:solidFill>
          <a:srgbClr val="E5B197"/>
        </a:solidFill>
      </dgm:spPr>
      <dgm:t>
        <a:bodyPr/>
        <a:lstStyle/>
        <a:p>
          <a:r>
            <a:rPr lang="en-US" sz="2000" dirty="0" smtClean="0"/>
            <a:t/>
          </a:r>
          <a:br>
            <a:rPr lang="en-US" sz="2000" dirty="0" smtClean="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t>
        <a:bodyPr/>
        <a:lstStyle/>
        <a:p>
          <a:endParaRPr lang="en-US"/>
        </a:p>
      </dgm:t>
    </dgm:pt>
    <dgm:pt modelId="{9170BEA7-6919-4B97-923F-D6FCA2768EE2}" type="pres">
      <dgm:prSet presAssocID="{4D406537-6293-47CE-B486-B0AEDB94932D}" presName="comp1" presStyleCnt="0"/>
      <dgm:spPr/>
      <dgm:t>
        <a:bodyPr/>
        <a:lstStyle/>
        <a:p>
          <a:endParaRPr lang="en-US"/>
        </a:p>
      </dgm:t>
    </dgm:pt>
    <dgm:pt modelId="{EFAEDEF5-1080-4704-AB75-97E6466705AA}" type="pres">
      <dgm:prSet presAssocID="{4D406537-6293-47CE-B486-B0AEDB94932D}" presName="circle1" presStyleLbl="node1" presStyleIdx="0" presStyleCnt="4" custScaleX="96783" custScaleY="103391" custLinFactNeighborX="1609" custLinFactNeighborY="-1592"/>
      <dgm:spPr/>
      <dgm:t>
        <a:bodyPr/>
        <a:lstStyle/>
        <a:p>
          <a:endParaRPr lang="en-US"/>
        </a:p>
      </dgm:t>
    </dgm:pt>
    <dgm:pt modelId="{3271426A-D6A1-4540-80FF-0C77F9D9A1CC}" type="pres">
      <dgm:prSet presAssocID="{4D406537-6293-47CE-B486-B0AEDB94932D}" presName="c1text" presStyleLbl="node1" presStyleIdx="0" presStyleCnt="4">
        <dgm:presLayoutVars>
          <dgm:bulletEnabled val="1"/>
        </dgm:presLayoutVars>
      </dgm:prSet>
      <dgm:spPr/>
      <dgm:t>
        <a:bodyPr/>
        <a:lstStyle/>
        <a:p>
          <a:endParaRPr lang="en-US"/>
        </a:p>
      </dgm:t>
    </dgm:pt>
    <dgm:pt modelId="{F60BD2B7-886B-4F10-83CE-8E9D1E935488}" type="pres">
      <dgm:prSet presAssocID="{4D406537-6293-47CE-B486-B0AEDB94932D}" presName="comp2" presStyleCnt="0"/>
      <dgm:spPr/>
      <dgm:t>
        <a:bodyPr/>
        <a:lstStyle/>
        <a:p>
          <a:endParaRPr lang="en-US"/>
        </a:p>
      </dgm:t>
    </dgm:pt>
    <dgm:pt modelId="{B72A935A-6CCB-40E1-9CCD-A014E7E16105}" type="pres">
      <dgm:prSet presAssocID="{4D406537-6293-47CE-B486-B0AEDB94932D}" presName="circle2" presStyleLbl="node1" presStyleIdx="1" presStyleCnt="4" custScaleX="101165" custScaleY="97111" custLinFactNeighborX="1724" custLinFactNeighborY="-28563"/>
      <dgm:spPr/>
      <dgm:t>
        <a:bodyPr/>
        <a:lstStyle/>
        <a:p>
          <a:endParaRPr lang="en-US"/>
        </a:p>
      </dgm:t>
    </dgm:pt>
    <dgm:pt modelId="{A9030151-35FA-4CB5-BD51-7929BFDB3268}" type="pres">
      <dgm:prSet presAssocID="{4D406537-6293-47CE-B486-B0AEDB94932D}" presName="c2text" presStyleLbl="node1" presStyleIdx="1" presStyleCnt="4">
        <dgm:presLayoutVars>
          <dgm:bulletEnabled val="1"/>
        </dgm:presLayoutVars>
      </dgm:prSet>
      <dgm:spPr/>
      <dgm:t>
        <a:bodyPr/>
        <a:lstStyle/>
        <a:p>
          <a:endParaRPr lang="en-US"/>
        </a:p>
      </dgm:t>
    </dgm:pt>
    <dgm:pt modelId="{A4D2B882-8ADC-4666-A4D9-3E61288D595A}" type="pres">
      <dgm:prSet presAssocID="{4D406537-6293-47CE-B486-B0AEDB94932D}" presName="comp3" presStyleCnt="0"/>
      <dgm:spPr/>
      <dgm:t>
        <a:bodyPr/>
        <a:lstStyle/>
        <a:p>
          <a:endParaRPr lang="en-US"/>
        </a:p>
      </dgm:t>
    </dgm:pt>
    <dgm:pt modelId="{62A32CA7-E651-4F17-91B4-5375B3DB28B1}" type="pres">
      <dgm:prSet presAssocID="{4D406537-6293-47CE-B486-B0AEDB94932D}" presName="circle3" presStyleLbl="node1" presStyleIdx="2" presStyleCnt="4" custScaleX="103108" custScaleY="95204" custLinFactNeighborX="2359" custLinFactNeighborY="-74714"/>
      <dgm:spPr/>
      <dgm:t>
        <a:bodyPr/>
        <a:lstStyle/>
        <a:p>
          <a:endParaRPr lang="en-US"/>
        </a:p>
      </dgm:t>
    </dgm:pt>
    <dgm:pt modelId="{A3585A47-89F2-44EF-9B0B-BB7DAEE55254}" type="pres">
      <dgm:prSet presAssocID="{4D406537-6293-47CE-B486-B0AEDB94932D}" presName="c3text" presStyleLbl="node1" presStyleIdx="2" presStyleCnt="4">
        <dgm:presLayoutVars>
          <dgm:bulletEnabled val="1"/>
        </dgm:presLayoutVars>
      </dgm:prSet>
      <dgm:spPr/>
      <dgm:t>
        <a:bodyPr/>
        <a:lstStyle/>
        <a:p>
          <a:endParaRPr lang="en-US"/>
        </a:p>
      </dgm:t>
    </dgm:pt>
    <dgm:pt modelId="{316C10E9-919D-4049-9AD8-65ABF549BF9B}" type="pres">
      <dgm:prSet presAssocID="{4D406537-6293-47CE-B486-B0AEDB94932D}" presName="comp4" presStyleCnt="0"/>
      <dgm:spPr/>
      <dgm:t>
        <a:bodyPr/>
        <a:lstStyle/>
        <a:p>
          <a:endParaRPr lang="en-US"/>
        </a:p>
      </dgm:t>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t>
        <a:bodyPr/>
        <a:lstStyle/>
        <a:p>
          <a:endParaRPr lang="en-US"/>
        </a:p>
      </dgm:t>
    </dgm:pt>
    <dgm:pt modelId="{5A35B2BD-69C3-41CB-A482-0651B4E91765}" type="pres">
      <dgm:prSet presAssocID="{4D406537-6293-47CE-B486-B0AEDB94932D}" presName="c4text" presStyleLbl="node1" presStyleIdx="3" presStyleCnt="4">
        <dgm:presLayoutVars>
          <dgm:bulletEnabled val="1"/>
        </dgm:presLayoutVars>
      </dgm:prSet>
      <dgm:spPr/>
      <dgm:t>
        <a:bodyPr/>
        <a:lstStyle/>
        <a:p>
          <a:endParaRPr lang="en-US"/>
        </a:p>
      </dgm:t>
    </dgm:pt>
  </dgm:ptLst>
  <dgm:cxnLst>
    <dgm:cxn modelId="{D652A175-D8D2-4F78-893F-9A48A6758D33}" srcId="{4D406537-6293-47CE-B486-B0AEDB94932D}" destId="{71BAF2F7-4DE0-48D8-AEB7-FF8F89EF9473}" srcOrd="1" destOrd="0" parTransId="{3A5B7CAE-2039-4AF4-99E6-22354C2D8FCD}" sibTransId="{B6C8B5B7-C1FC-4B32-BC0D-C53E9F4E784A}"/>
    <dgm:cxn modelId="{8E1C3D77-C9BE-4F12-8C78-A47B7E06B697}" type="presOf" srcId="{71BAF2F7-4DE0-48D8-AEB7-FF8F89EF9473}" destId="{A9030151-35FA-4CB5-BD51-7929BFDB3268}" srcOrd="1" destOrd="0" presId="urn:microsoft.com/office/officeart/2005/8/layout/venn2"/>
    <dgm:cxn modelId="{C44ECC00-F356-45B2-A5F1-A9C0B2436A63}" type="presOf" srcId="{546B4BC6-1079-4736-9FD8-83EAAF962FBA}" destId="{A3585A47-89F2-44EF-9B0B-BB7DAEE55254}" srcOrd="1" destOrd="0" presId="urn:microsoft.com/office/officeart/2005/8/layout/venn2"/>
    <dgm:cxn modelId="{B747857F-59BC-4278-9812-286E63D23E45}" type="presOf" srcId="{546B4BC6-1079-4736-9FD8-83EAAF962FBA}" destId="{62A32CA7-E651-4F17-91B4-5375B3DB28B1}" srcOrd="0" destOrd="0" presId="urn:microsoft.com/office/officeart/2005/8/layout/venn2"/>
    <dgm:cxn modelId="{D1DABA1C-CFBD-45B5-995B-D3F9CB17BE8F}" type="presOf" srcId="{4E9E01B0-C08A-4B0C-9BEF-7F1764501329}" destId="{5AFAE42E-ECBE-46B6-8D26-3A5020E7A537}" srcOrd="0"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912F374D-58F5-407F-B77B-A67174B71EBE}" type="presOf" srcId="{71BAF2F7-4DE0-48D8-AEB7-FF8F89EF9473}" destId="{B72A935A-6CCB-40E1-9CCD-A014E7E16105}" srcOrd="0" destOrd="0" presId="urn:microsoft.com/office/officeart/2005/8/layout/venn2"/>
    <dgm:cxn modelId="{466044A8-20CA-4D21-B52E-481DC9D9B9E9}" type="presOf" srcId="{6C5DA8EA-38F8-484B-A9EA-0878CC5A7C88}" destId="{EFAEDEF5-1080-4704-AB75-97E6466705AA}" srcOrd="0" destOrd="0" presId="urn:microsoft.com/office/officeart/2005/8/layout/venn2"/>
    <dgm:cxn modelId="{BCBE4C98-95B9-43A8-A4C3-1E3AD64A4167}" type="presOf" srcId="{6C5DA8EA-38F8-484B-A9EA-0878CC5A7C88}" destId="{3271426A-D6A1-4540-80FF-0C77F9D9A1CC}" srcOrd="1" destOrd="0" presId="urn:microsoft.com/office/officeart/2005/8/layout/venn2"/>
    <dgm:cxn modelId="{3B75B50E-51A6-4356-86A2-FBC48E4582CA}" srcId="{4D406537-6293-47CE-B486-B0AEDB94932D}" destId="{6C5DA8EA-38F8-484B-A9EA-0878CC5A7C88}" srcOrd="0" destOrd="0" parTransId="{6DC63133-F5B4-4552-B6C9-30DEDE67F6CD}" sibTransId="{FB88E7C7-902E-45BC-8EB5-F9DDD9CEC79F}"/>
    <dgm:cxn modelId="{2BFA73AB-F450-4426-9610-EEDE58DC497A}" type="presOf" srcId="{4D406537-6293-47CE-B486-B0AEDB94932D}" destId="{C0D0A8B5-A185-41DB-890C-C8CA2BDFB2E1}" srcOrd="0" destOrd="0" presId="urn:microsoft.com/office/officeart/2005/8/layout/venn2"/>
    <dgm:cxn modelId="{B96D384C-4996-4076-AA06-84911B296F23}" type="presOf" srcId="{4E9E01B0-C08A-4B0C-9BEF-7F1764501329}" destId="{5A35B2BD-69C3-41CB-A482-0651B4E91765}" srcOrd="1"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8A793C0B-C131-4B43-B5EC-1C9063DA0D1D}" type="presParOf" srcId="{C0D0A8B5-A185-41DB-890C-C8CA2BDFB2E1}" destId="{9170BEA7-6919-4B97-923F-D6FCA2768EE2}" srcOrd="0" destOrd="0" presId="urn:microsoft.com/office/officeart/2005/8/layout/venn2"/>
    <dgm:cxn modelId="{DEBC6E2A-F216-4B91-BF3A-C6AA2E23AEF3}" type="presParOf" srcId="{9170BEA7-6919-4B97-923F-D6FCA2768EE2}" destId="{EFAEDEF5-1080-4704-AB75-97E6466705AA}" srcOrd="0" destOrd="0" presId="urn:microsoft.com/office/officeart/2005/8/layout/venn2"/>
    <dgm:cxn modelId="{058EE7C6-8468-45A4-B8D0-38B00FD7E411}" type="presParOf" srcId="{9170BEA7-6919-4B97-923F-D6FCA2768EE2}" destId="{3271426A-D6A1-4540-80FF-0C77F9D9A1CC}" srcOrd="1" destOrd="0" presId="urn:microsoft.com/office/officeart/2005/8/layout/venn2"/>
    <dgm:cxn modelId="{E801F38A-EBDB-4684-8ACF-A8ED575F4C53}" type="presParOf" srcId="{C0D0A8B5-A185-41DB-890C-C8CA2BDFB2E1}" destId="{F60BD2B7-886B-4F10-83CE-8E9D1E935488}" srcOrd="1" destOrd="0" presId="urn:microsoft.com/office/officeart/2005/8/layout/venn2"/>
    <dgm:cxn modelId="{A7CF02B6-2C11-4FFE-8060-D2E6FCEA60B7}" type="presParOf" srcId="{F60BD2B7-886B-4F10-83CE-8E9D1E935488}" destId="{B72A935A-6CCB-40E1-9CCD-A014E7E16105}" srcOrd="0" destOrd="0" presId="urn:microsoft.com/office/officeart/2005/8/layout/venn2"/>
    <dgm:cxn modelId="{230B59D7-8422-4D95-957F-48B82BE6B731}" type="presParOf" srcId="{F60BD2B7-886B-4F10-83CE-8E9D1E935488}" destId="{A9030151-35FA-4CB5-BD51-7929BFDB3268}" srcOrd="1" destOrd="0" presId="urn:microsoft.com/office/officeart/2005/8/layout/venn2"/>
    <dgm:cxn modelId="{A4286C6F-B74B-4291-9A53-5EB96C12339D}" type="presParOf" srcId="{C0D0A8B5-A185-41DB-890C-C8CA2BDFB2E1}" destId="{A4D2B882-8ADC-4666-A4D9-3E61288D595A}" srcOrd="2" destOrd="0" presId="urn:microsoft.com/office/officeart/2005/8/layout/venn2"/>
    <dgm:cxn modelId="{C8FD615D-E920-45D3-BF66-B3642A177B74}" type="presParOf" srcId="{A4D2B882-8ADC-4666-A4D9-3E61288D595A}" destId="{62A32CA7-E651-4F17-91B4-5375B3DB28B1}" srcOrd="0" destOrd="0" presId="urn:microsoft.com/office/officeart/2005/8/layout/venn2"/>
    <dgm:cxn modelId="{06946078-D504-4B96-83F8-F1731F2D87A6}" type="presParOf" srcId="{A4D2B882-8ADC-4666-A4D9-3E61288D595A}" destId="{A3585A47-89F2-44EF-9B0B-BB7DAEE55254}" srcOrd="1" destOrd="0" presId="urn:microsoft.com/office/officeart/2005/8/layout/venn2"/>
    <dgm:cxn modelId="{84EAE449-7A3C-4E29-B006-E06D5083D7F0}" type="presParOf" srcId="{C0D0A8B5-A185-41DB-890C-C8CA2BDFB2E1}" destId="{316C10E9-919D-4049-9AD8-65ABF549BF9B}" srcOrd="3" destOrd="0" presId="urn:microsoft.com/office/officeart/2005/8/layout/venn2"/>
    <dgm:cxn modelId="{779A5B28-0C8D-4890-A155-FBEE1D2A8606}" type="presParOf" srcId="{316C10E9-919D-4049-9AD8-65ABF549BF9B}" destId="{5AFAE42E-ECBE-46B6-8D26-3A5020E7A537}" srcOrd="0" destOrd="0" presId="urn:microsoft.com/office/officeart/2005/8/layout/venn2"/>
    <dgm:cxn modelId="{1EF86ADA-8CE7-40AF-99A1-813663BCDA63}"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45971" y="-65185"/>
          <a:ext cx="3720954" cy="3975007"/>
        </a:xfrm>
        <a:prstGeom prst="ellipse">
          <a:avLst/>
        </a:prstGeom>
        <a:solidFill>
          <a:srgbClr val="CD66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t>Reflect</a:t>
          </a:r>
          <a:endParaRPr lang="en-US" sz="2000" kern="1200" dirty="0"/>
        </a:p>
      </dsp:txBody>
      <dsp:txXfrm>
        <a:off x="2186258" y="133564"/>
        <a:ext cx="1040378" cy="596251"/>
      </dsp:txXfrm>
    </dsp:sp>
    <dsp:sp modelId="{B72A935A-6CCB-40E1-9CCD-A014E7E16105}">
      <dsp:nvSpPr>
        <dsp:cNvPr id="0" name=""/>
        <dsp:cNvSpPr/>
      </dsp:nvSpPr>
      <dsp:spPr>
        <a:xfrm>
          <a:off x="1141842" y="0"/>
          <a:ext cx="3111540" cy="2986851"/>
        </a:xfrm>
        <a:prstGeom prst="ellipse">
          <a:avLst/>
        </a:prstGeom>
        <a:solidFill>
          <a:srgbClr val="D7845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3</a:t>
          </a:r>
          <a:br>
            <a:rPr lang="en-US" sz="2000" kern="1200" dirty="0" smtClean="0"/>
          </a:br>
          <a:r>
            <a:rPr lang="en-US" sz="2000" kern="1200" dirty="0" smtClean="0"/>
            <a:t>Review</a:t>
          </a:r>
          <a:endParaRPr lang="en-US" sz="2000" kern="1200" dirty="0"/>
        </a:p>
      </dsp:txBody>
      <dsp:txXfrm>
        <a:off x="2153871" y="179211"/>
        <a:ext cx="1087483" cy="537633"/>
      </dsp:txXfrm>
    </dsp:sp>
    <dsp:sp modelId="{62A32CA7-E651-4F17-91B4-5375B3DB28B1}">
      <dsp:nvSpPr>
        <dsp:cNvPr id="0" name=""/>
        <dsp:cNvSpPr/>
      </dsp:nvSpPr>
      <dsp:spPr>
        <a:xfrm>
          <a:off x="1509766" y="0"/>
          <a:ext cx="2378476" cy="2196148"/>
        </a:xfrm>
        <a:prstGeom prst="ellipse">
          <a:avLst/>
        </a:prstGeom>
        <a:solidFill>
          <a:srgbClr val="DD987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a:p>
      </dsp:txBody>
      <dsp:txXfrm>
        <a:off x="2144819" y="164711"/>
        <a:ext cx="1108369" cy="494133"/>
      </dsp:txXfrm>
    </dsp:sp>
    <dsp:sp modelId="{5AFAE42E-ECBE-46B6-8D26-3A5020E7A537}">
      <dsp:nvSpPr>
        <dsp:cNvPr id="0" name=""/>
        <dsp:cNvSpPr/>
      </dsp:nvSpPr>
      <dsp:spPr>
        <a:xfrm>
          <a:off x="1960381" y="0"/>
          <a:ext cx="1487351" cy="1367398"/>
        </a:xfrm>
        <a:prstGeom prst="ellipse">
          <a:avLst/>
        </a:prstGeom>
        <a:solidFill>
          <a:srgbClr val="E5B19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a:r>
          <a:br>
            <a:rPr lang="en-US" sz="2000" kern="1200" dirty="0" smtClean="0"/>
          </a:br>
          <a:endParaRPr lang="en-US" sz="2000" kern="1200" dirty="0"/>
        </a:p>
      </dsp:txBody>
      <dsp:txXfrm>
        <a:off x="2178198" y="341849"/>
        <a:ext cx="1051716" cy="6836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1"/>
            <a:ext cx="3077472" cy="468221"/>
          </a:xfrm>
          <a:prstGeom prst="rect">
            <a:avLst/>
          </a:prstGeom>
          <a:noFill/>
          <a:ln w="9525">
            <a:noFill/>
            <a:miter lim="800000"/>
            <a:headEnd/>
            <a:tailEnd/>
          </a:ln>
          <a:effectLst/>
        </p:spPr>
        <p:txBody>
          <a:bodyPr vert="horz" wrap="square" lIns="93987" tIns="46993" rIns="93987" bIns="46993" numCol="1" anchor="t" anchorCtr="0" compatLnSpc="1">
            <a:prstTxWarp prst="textNoShape">
              <a:avLst/>
            </a:prstTxWarp>
          </a:bodyPr>
          <a:lstStyle>
            <a:lvl1pPr defTabSz="940661">
              <a:defRPr sz="1200" smtClean="0"/>
            </a:lvl1pPr>
          </a:lstStyle>
          <a:p>
            <a:pPr>
              <a:defRPr/>
            </a:pPr>
            <a:endParaRPr lang="en-US"/>
          </a:p>
        </p:txBody>
      </p:sp>
      <p:sp>
        <p:nvSpPr>
          <p:cNvPr id="56323" name="Rectangle 3"/>
          <p:cNvSpPr>
            <a:spLocks noGrp="1" noChangeArrowheads="1"/>
          </p:cNvSpPr>
          <p:nvPr>
            <p:ph type="dt" sz="quarter" idx="1"/>
          </p:nvPr>
        </p:nvSpPr>
        <p:spPr bwMode="auto">
          <a:xfrm>
            <a:off x="4025004" y="1"/>
            <a:ext cx="3077472" cy="468221"/>
          </a:xfrm>
          <a:prstGeom prst="rect">
            <a:avLst/>
          </a:prstGeom>
          <a:noFill/>
          <a:ln w="9525">
            <a:noFill/>
            <a:miter lim="800000"/>
            <a:headEnd/>
            <a:tailEnd/>
          </a:ln>
          <a:effectLst/>
        </p:spPr>
        <p:txBody>
          <a:bodyPr vert="horz" wrap="square" lIns="93987" tIns="46993" rIns="93987" bIns="46993" numCol="1" anchor="t" anchorCtr="0" compatLnSpc="1">
            <a:prstTxWarp prst="textNoShape">
              <a:avLst/>
            </a:prstTxWarp>
          </a:bodyPr>
          <a:lstStyle>
            <a:lvl1pPr algn="r" defTabSz="940661">
              <a:defRPr sz="1200" smtClean="0"/>
            </a:lvl1pPr>
          </a:lstStyle>
          <a:p>
            <a:pPr>
              <a:defRPr/>
            </a:pPr>
            <a:endParaRPr lang="en-US"/>
          </a:p>
        </p:txBody>
      </p:sp>
      <p:sp>
        <p:nvSpPr>
          <p:cNvPr id="56324" name="Rectangle 4"/>
          <p:cNvSpPr>
            <a:spLocks noGrp="1" noChangeArrowheads="1"/>
          </p:cNvSpPr>
          <p:nvPr>
            <p:ph type="ftr" sz="quarter" idx="2"/>
          </p:nvPr>
        </p:nvSpPr>
        <p:spPr bwMode="auto">
          <a:xfrm>
            <a:off x="0" y="8883374"/>
            <a:ext cx="3077472" cy="468221"/>
          </a:xfrm>
          <a:prstGeom prst="rect">
            <a:avLst/>
          </a:prstGeom>
          <a:noFill/>
          <a:ln w="9525">
            <a:noFill/>
            <a:miter lim="800000"/>
            <a:headEnd/>
            <a:tailEnd/>
          </a:ln>
          <a:effectLst/>
        </p:spPr>
        <p:txBody>
          <a:bodyPr vert="horz" wrap="square" lIns="93987" tIns="46993" rIns="93987" bIns="46993" numCol="1" anchor="b" anchorCtr="0" compatLnSpc="1">
            <a:prstTxWarp prst="textNoShape">
              <a:avLst/>
            </a:prstTxWarp>
          </a:bodyPr>
          <a:lstStyle>
            <a:lvl1pPr defTabSz="940661">
              <a:defRPr sz="1200" smtClean="0"/>
            </a:lvl1pPr>
          </a:lstStyle>
          <a:p>
            <a:pPr>
              <a:defRPr/>
            </a:pPr>
            <a:endParaRPr lang="en-US"/>
          </a:p>
        </p:txBody>
      </p:sp>
      <p:sp>
        <p:nvSpPr>
          <p:cNvPr id="56325" name="Rectangle 5"/>
          <p:cNvSpPr>
            <a:spLocks noGrp="1" noChangeArrowheads="1"/>
          </p:cNvSpPr>
          <p:nvPr>
            <p:ph type="sldNum" sz="quarter" idx="3"/>
          </p:nvPr>
        </p:nvSpPr>
        <p:spPr bwMode="auto">
          <a:xfrm>
            <a:off x="4025004" y="8883374"/>
            <a:ext cx="3077472" cy="468221"/>
          </a:xfrm>
          <a:prstGeom prst="rect">
            <a:avLst/>
          </a:prstGeom>
          <a:noFill/>
          <a:ln w="9525">
            <a:noFill/>
            <a:miter lim="800000"/>
            <a:headEnd/>
            <a:tailEnd/>
          </a:ln>
          <a:effectLst/>
        </p:spPr>
        <p:txBody>
          <a:bodyPr vert="horz" wrap="square" lIns="93987" tIns="46993" rIns="93987" bIns="46993" numCol="1" anchor="b" anchorCtr="0" compatLnSpc="1">
            <a:prstTxWarp prst="textNoShape">
              <a:avLst/>
            </a:prstTxWarp>
          </a:bodyPr>
          <a:lstStyle>
            <a:lvl1pPr algn="r" defTabSz="940661">
              <a:defRPr sz="1200" smtClean="0"/>
            </a:lvl1pPr>
          </a:lstStyle>
          <a:p>
            <a:pPr>
              <a:defRPr/>
            </a:pPr>
            <a:fld id="{ED5F2987-9ED8-4087-A68A-A98A90F0CC41}" type="slidenum">
              <a:rPr lang="en-US"/>
              <a:pPr>
                <a:defRPr/>
              </a:pPr>
              <a:t>‹#›</a:t>
            </a:fld>
            <a:endParaRPr lang="en-US"/>
          </a:p>
        </p:txBody>
      </p:sp>
    </p:spTree>
    <p:extLst>
      <p:ext uri="{BB962C8B-B14F-4D97-AF65-F5344CB8AC3E}">
        <p14:creationId xmlns:p14="http://schemas.microsoft.com/office/powerpoint/2010/main" val="73037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19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a:prstGeom prst="rect">
            <a:avLst/>
          </a:prstGeom>
          <a:noFill/>
          <a:ln w="12700">
            <a:solidFill>
              <a:prstClr val="black"/>
            </a:solidFill>
          </a:ln>
        </p:spPr>
      </p:sp>
      <p:sp>
        <p:nvSpPr>
          <p:cNvPr id="3" name="Notes Placeholder 2"/>
          <p:cNvSpPr>
            <a:spLocks noGrp="1"/>
          </p:cNvSpPr>
          <p:nvPr>
            <p:ph type="body" idx="1"/>
          </p:nvPr>
        </p:nvSpPr>
        <p:spPr>
          <a:xfrm>
            <a:off x="711051" y="4459327"/>
            <a:ext cx="5681980" cy="4225214"/>
          </a:xfrm>
          <a:prstGeom prst="rect">
            <a:avLst/>
          </a:prstGeom>
        </p:spPr>
        <p:txBody>
          <a:bodyPr lIns="92434" tIns="46217" rIns="92434" bIns="46217">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200150" y="701675"/>
            <a:ext cx="4700588" cy="3524250"/>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947535" y="4460930"/>
            <a:ext cx="5207408" cy="4223611"/>
          </a:xfrm>
          <a:prstGeom prst="rect">
            <a:avLst/>
          </a:prstGeom>
          <a:solidFill>
            <a:srgbClr val="FFFFFF"/>
          </a:solidFill>
          <a:ln>
            <a:solidFill>
              <a:srgbClr val="000000"/>
            </a:solidFill>
            <a:miter lim="800000"/>
            <a:headEnd/>
            <a:tailEnd/>
          </a:ln>
        </p:spPr>
        <p:txBody>
          <a:bodyPr lIns="94218" tIns="47109" rIns="94218" bIns="47109"/>
          <a:lstStyle/>
          <a:p>
            <a:pPr marL="231152" indent="-231152"/>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200150" y="701675"/>
            <a:ext cx="4700588" cy="3524250"/>
          </a:xfrm>
          <a:prstGeom prst="rect">
            <a:avLst/>
          </a:prstGeo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947535" y="4460930"/>
            <a:ext cx="5207408" cy="4223611"/>
          </a:xfrm>
          <a:prstGeom prst="rect">
            <a:avLst/>
          </a:prstGeom>
          <a:solidFill>
            <a:srgbClr val="FFFFFF"/>
          </a:solidFill>
          <a:ln>
            <a:solidFill>
              <a:srgbClr val="000000"/>
            </a:solidFill>
            <a:miter lim="800000"/>
            <a:headEnd/>
            <a:tailEnd/>
          </a:ln>
        </p:spPr>
        <p:txBody>
          <a:bodyPr lIns="94218" tIns="47109" rIns="94218" bIns="47109"/>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a:prstGeom prst="rect">
            <a:avLst/>
          </a:prstGeom>
        </p:spPr>
      </p:sp>
      <p:sp>
        <p:nvSpPr>
          <p:cNvPr id="3" name="Notes Placeholder 2"/>
          <p:cNvSpPr>
            <a:spLocks noGrp="1"/>
          </p:cNvSpPr>
          <p:nvPr>
            <p:ph type="body" idx="1"/>
          </p:nvPr>
        </p:nvSpPr>
        <p:spPr>
          <a:xfrm>
            <a:off x="710891" y="4460253"/>
            <a:ext cx="5680693" cy="4224652"/>
          </a:xfrm>
          <a:prstGeom prst="rect">
            <a:avLst/>
          </a:prstGeom>
        </p:spPr>
        <p:txBody>
          <a:bodyPr lIns="92464" tIns="46232" rIns="92464" bIns="46232"/>
          <a:lstStyle/>
          <a:p>
            <a:endParaRPr lang="en-US" dirty="0"/>
          </a:p>
        </p:txBody>
      </p:sp>
      <p:sp>
        <p:nvSpPr>
          <p:cNvPr id="4" name="Slide Number Placeholder 3"/>
          <p:cNvSpPr>
            <a:spLocks noGrp="1"/>
          </p:cNvSpPr>
          <p:nvPr>
            <p:ph type="sldNum" sz="quarter" idx="10"/>
          </p:nvPr>
        </p:nvSpPr>
        <p:spPr>
          <a:xfrm>
            <a:off x="4022486" y="8917277"/>
            <a:ext cx="3078383" cy="469585"/>
          </a:xfrm>
          <a:prstGeom prst="rect">
            <a:avLst/>
          </a:prstGeom>
        </p:spPr>
        <p:txBody>
          <a:bodyPr lIns="92464" tIns="46232" rIns="92464" bIns="46232"/>
          <a:lstStyle/>
          <a:p>
            <a:fld id="{59C9FC88-4920-4B6C-AF58-84F55B162EBD}" type="slidenum">
              <a:rPr lang="en-US" smtClean="0"/>
              <a:pPr/>
              <a:t>38</a:t>
            </a:fld>
            <a:endParaRPr lang="en-US"/>
          </a:p>
        </p:txBody>
      </p:sp>
    </p:spTree>
    <p:extLst>
      <p:ext uri="{BB962C8B-B14F-4D97-AF65-F5344CB8AC3E}">
        <p14:creationId xmlns:p14="http://schemas.microsoft.com/office/powerpoint/2010/main" val="183895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a:prstGeom prst="rect">
            <a:avLst/>
          </a:prstGeom>
          <a:noFill/>
          <a:ln w="12700">
            <a:solidFill>
              <a:prstClr val="black"/>
            </a:solidFill>
          </a:ln>
        </p:spPr>
      </p:sp>
      <p:sp>
        <p:nvSpPr>
          <p:cNvPr id="3" name="Notes Placeholder 2"/>
          <p:cNvSpPr>
            <a:spLocks noGrp="1"/>
          </p:cNvSpPr>
          <p:nvPr>
            <p:ph type="body" idx="1"/>
          </p:nvPr>
        </p:nvSpPr>
        <p:spPr>
          <a:xfrm>
            <a:off x="710891" y="4460171"/>
            <a:ext cx="5680693" cy="4224494"/>
          </a:xfrm>
          <a:prstGeom prst="rect">
            <a:avLst/>
          </a:prstGeom>
        </p:spPr>
        <p:txBody>
          <a:bodyPr lIns="92464" tIns="46232" rIns="92464" bIns="46232">
            <a:normAutofit/>
          </a:bodyPr>
          <a:lstStyle/>
          <a:p>
            <a:endParaRPr lang="en-US"/>
          </a:p>
        </p:txBody>
      </p:sp>
    </p:spTree>
    <p:extLst>
      <p:ext uri="{BB962C8B-B14F-4D97-AF65-F5344CB8AC3E}">
        <p14:creationId xmlns:p14="http://schemas.microsoft.com/office/powerpoint/2010/main" val="3032227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9144000" cy="6877050"/>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defRPr/>
              </a:pPr>
              <a:endParaRPr lang="en-US"/>
            </a:p>
          </p:txBody>
        </p:sp>
        <p:grpSp>
          <p:nvGrpSpPr>
            <p:cNvPr id="6"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defRPr/>
                </a:pPr>
                <a:endParaRPr lang="en-US"/>
              </a:p>
            </p:txBody>
          </p:sp>
          <p:grpSp>
            <p:nvGrpSpPr>
              <p:cNvPr id="9"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40"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55"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6"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7"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74"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76"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79"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81"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87"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88"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91"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defRPr/>
                  </a:pPr>
                  <a:endParaRPr lang="en-US"/>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11" name="Group 75"/>
              <p:cNvGrpSpPr>
                <a:grpSpLocks/>
              </p:cNvGrpSpPr>
              <p:nvPr userDrawn="1"/>
            </p:nvGrpSpPr>
            <p:grpSpPr bwMode="auto">
              <a:xfrm>
                <a:off x="-1261" y="-1"/>
                <a:ext cx="2098" cy="1030"/>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7" name="Picture 91" descr="earth"/>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sp>
        <p:nvSpPr>
          <p:cNvPr id="66652"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66653"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4" name="Rectangle 94"/>
          <p:cNvSpPr>
            <a:spLocks noGrp="1" noChangeArrowheads="1"/>
          </p:cNvSpPr>
          <p:nvPr>
            <p:ph type="dt" sz="half" idx="10"/>
          </p:nvPr>
        </p:nvSpPr>
        <p:spPr>
          <a:xfrm>
            <a:off x="533400" y="6324600"/>
            <a:ext cx="1905000" cy="457200"/>
          </a:xfrm>
        </p:spPr>
        <p:txBody>
          <a:bodyPr/>
          <a:lstStyle>
            <a:lvl1pPr>
              <a:defRPr smtClean="0"/>
            </a:lvl1pPr>
          </a:lstStyle>
          <a:p>
            <a:pPr>
              <a:defRPr/>
            </a:pPr>
            <a:endParaRPr lang="en-US"/>
          </a:p>
        </p:txBody>
      </p:sp>
      <p:sp>
        <p:nvSpPr>
          <p:cNvPr id="95" name="Rectangle 95"/>
          <p:cNvSpPr>
            <a:spLocks noGrp="1" noChangeArrowheads="1"/>
          </p:cNvSpPr>
          <p:nvPr>
            <p:ph type="ftr" sz="quarter" idx="11"/>
          </p:nvPr>
        </p:nvSpPr>
        <p:spPr>
          <a:xfrm>
            <a:off x="3200400" y="6324600"/>
            <a:ext cx="2895600" cy="457200"/>
          </a:xfrm>
        </p:spPr>
        <p:txBody>
          <a:bodyPr/>
          <a:lstStyle>
            <a:lvl1pPr>
              <a:defRPr smtClean="0"/>
            </a:lvl1pPr>
          </a:lstStyle>
          <a:p>
            <a:pPr>
              <a:defRPr/>
            </a:pPr>
            <a:endParaRPr lang="en-US"/>
          </a:p>
        </p:txBody>
      </p:sp>
      <p:sp>
        <p:nvSpPr>
          <p:cNvPr id="96" name="Rectangle 96"/>
          <p:cNvSpPr>
            <a:spLocks noGrp="1" noChangeArrowheads="1"/>
          </p:cNvSpPr>
          <p:nvPr>
            <p:ph type="sldNum" sz="quarter" idx="12"/>
          </p:nvPr>
        </p:nvSpPr>
        <p:spPr>
          <a:xfrm>
            <a:off x="6858000" y="6324600"/>
            <a:ext cx="1905000" cy="457200"/>
          </a:xfrm>
        </p:spPr>
        <p:txBody>
          <a:bodyPr/>
          <a:lstStyle>
            <a:lvl1pPr>
              <a:defRPr smtClean="0"/>
            </a:lvl1pPr>
          </a:lstStyle>
          <a:p>
            <a:pPr>
              <a:defRPr/>
            </a:pPr>
            <a:fld id="{BCEFD254-2C97-4AD6-81B8-47FB0BC092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985ABD-A9FB-4204-A7A0-4659689BCC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E2F42-8526-44A4-B158-5B84D4EDFC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AE22EC-705E-4454-A73B-634F91677F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968B97-AB73-4D98-A43A-2266794DABE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5F0B07-C8DA-41A6-B5AD-F094BC2249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A29AA-1B69-4205-9F1F-06E0809C51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65BBCA-B939-4635-9E83-2AF61D3D8F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676A63-02F4-4A33-AB4D-DB60EACBED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495C30-1107-4FFF-BFD7-FE4E492C7C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9BA13E-AF78-428B-944F-AAA61C5488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7E6DB-912D-413B-B8F3-A7917D819C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06F056-84BA-4FED-80E2-ED0C3BDCC3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p>
        </p:txBody>
      </p:sp>
      <p:sp>
        <p:nvSpPr>
          <p:cNvPr id="65541"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65542"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9772C003-75BB-4DC2-8621-6367AF1E2249}" type="slidenum">
              <a:rPr lang="en-US"/>
              <a:pPr>
                <a:defRPr/>
              </a:pPr>
              <a:t>‹#›</a:t>
            </a:fld>
            <a:endParaRPr lang="en-US"/>
          </a:p>
        </p:txBody>
      </p:sp>
      <p:grpSp>
        <p:nvGrpSpPr>
          <p:cNvPr id="2055" name="Group 7"/>
          <p:cNvGrpSpPr>
            <a:grpSpLocks/>
          </p:cNvGrpSpPr>
          <p:nvPr/>
        </p:nvGrpSpPr>
        <p:grpSpPr bwMode="auto">
          <a:xfrm>
            <a:off x="261938" y="87313"/>
            <a:ext cx="8488362" cy="831850"/>
            <a:chOff x="165" y="55"/>
            <a:chExt cx="5347" cy="524"/>
          </a:xfrm>
        </p:grpSpPr>
        <p:grpSp>
          <p:nvGrpSpPr>
            <p:cNvPr id="2056" name="Group 8"/>
            <p:cNvGrpSpPr>
              <a:grpSpLocks/>
            </p:cNvGrpSpPr>
            <p:nvPr userDrawn="1"/>
          </p:nvGrpSpPr>
          <p:grpSpPr bwMode="auto">
            <a:xfrm>
              <a:off x="664" y="104"/>
              <a:ext cx="4848" cy="432"/>
              <a:chOff x="664" y="104"/>
              <a:chExt cx="4848" cy="432"/>
            </a:xfrm>
          </p:grpSpPr>
          <p:sp>
            <p:nvSpPr>
              <p:cNvPr id="65545"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en-US"/>
              </a:p>
            </p:txBody>
          </p:sp>
          <p:grpSp>
            <p:nvGrpSpPr>
              <p:cNvPr id="2059" name="Group 10"/>
              <p:cNvGrpSpPr>
                <a:grpSpLocks/>
              </p:cNvGrpSpPr>
              <p:nvPr/>
            </p:nvGrpSpPr>
            <p:grpSpPr bwMode="auto">
              <a:xfrm>
                <a:off x="1195" y="104"/>
                <a:ext cx="3827" cy="429"/>
                <a:chOff x="1021" y="240"/>
                <a:chExt cx="3827" cy="429"/>
              </a:xfrm>
            </p:grpSpPr>
            <p:grpSp>
              <p:nvGrpSpPr>
                <p:cNvPr id="2108" name="Group 11"/>
                <p:cNvGrpSpPr>
                  <a:grpSpLocks/>
                </p:cNvGrpSpPr>
                <p:nvPr/>
              </p:nvGrpSpPr>
              <p:grpSpPr bwMode="auto">
                <a:xfrm>
                  <a:off x="1021" y="241"/>
                  <a:ext cx="2208" cy="427"/>
                  <a:chOff x="1021" y="241"/>
                  <a:chExt cx="2208" cy="427"/>
                </a:xfrm>
              </p:grpSpPr>
              <p:sp>
                <p:nvSpPr>
                  <p:cNvPr id="65548"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49"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0"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1"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2"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3"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4"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5"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6"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7"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8"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9"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0"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1"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2"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3"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4"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5"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6"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7"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8"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9"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0"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1"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65572"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3"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4"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5"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6"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7"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8"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9"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80"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65581"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65582"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83"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65584"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85"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86"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65587"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88"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65589"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0"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1"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2"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65593"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65594"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5"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6"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7"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65598"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65599"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0"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1"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2"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3"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2109" name="Group 68"/>
                <p:cNvGrpSpPr>
                  <a:grpSpLocks/>
                </p:cNvGrpSpPr>
                <p:nvPr/>
              </p:nvGrpSpPr>
              <p:grpSpPr bwMode="auto">
                <a:xfrm>
                  <a:off x="3709" y="240"/>
                  <a:ext cx="1139" cy="429"/>
                  <a:chOff x="3709" y="240"/>
                  <a:chExt cx="1139" cy="429"/>
                </a:xfrm>
              </p:grpSpPr>
              <p:sp>
                <p:nvSpPr>
                  <p:cNvPr id="65605"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6"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7"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8"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9"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0"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1"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2"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3"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4"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5"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6"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7"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8"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9"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0"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1"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2"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3"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4"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5"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6"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65627"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8"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9"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65630"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1"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65632"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3"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4"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5"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65636"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65637"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8"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9"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40"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65641"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65642"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43"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44"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45"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46"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grpSp>
            <p:nvGrpSpPr>
              <p:cNvPr id="2060" name="Group 111"/>
              <p:cNvGrpSpPr>
                <a:grpSpLocks/>
              </p:cNvGrpSpPr>
              <p:nvPr/>
            </p:nvGrpSpPr>
            <p:grpSpPr bwMode="auto">
              <a:xfrm>
                <a:off x="798" y="111"/>
                <a:ext cx="4702" cy="418"/>
                <a:chOff x="798" y="255"/>
                <a:chExt cx="4702" cy="418"/>
              </a:xfrm>
            </p:grpSpPr>
            <p:sp>
              <p:nvSpPr>
                <p:cNvPr id="65648"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en-US"/>
                </a:p>
              </p:txBody>
            </p:sp>
            <p:sp>
              <p:nvSpPr>
                <p:cNvPr id="65649"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0"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1"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2"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3"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4"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5"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6"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7"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8"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9"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0"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1"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2"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3"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4"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5"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6"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7"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8"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2061" name="Group 133"/>
              <p:cNvGrpSpPr>
                <a:grpSpLocks/>
              </p:cNvGrpSpPr>
              <p:nvPr/>
            </p:nvGrpSpPr>
            <p:grpSpPr bwMode="auto">
              <a:xfrm>
                <a:off x="1208" y="109"/>
                <a:ext cx="3694" cy="423"/>
                <a:chOff x="1034" y="245"/>
                <a:chExt cx="3694" cy="423"/>
              </a:xfrm>
            </p:grpSpPr>
            <p:sp>
              <p:nvSpPr>
                <p:cNvPr id="65670"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65671"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65672"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65673"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65674"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en-US"/>
                </a:p>
              </p:txBody>
            </p:sp>
            <p:sp>
              <p:nvSpPr>
                <p:cNvPr id="65675"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65676"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en-US"/>
                </a:p>
              </p:txBody>
            </p:sp>
            <p:sp>
              <p:nvSpPr>
                <p:cNvPr id="65677"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en-US"/>
                </a:p>
              </p:txBody>
            </p:sp>
            <p:sp>
              <p:nvSpPr>
                <p:cNvPr id="65678"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en-US"/>
                </a:p>
              </p:txBody>
            </p:sp>
            <p:sp>
              <p:nvSpPr>
                <p:cNvPr id="65679"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0"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1"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en-US"/>
                </a:p>
              </p:txBody>
            </p:sp>
            <p:sp>
              <p:nvSpPr>
                <p:cNvPr id="65682"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en-US"/>
                </a:p>
              </p:txBody>
            </p:sp>
            <p:sp>
              <p:nvSpPr>
                <p:cNvPr id="65683"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65684"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65685"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6"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7"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8"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9"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65690"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65691"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65692"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65693"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en-US"/>
                </a:p>
              </p:txBody>
            </p:sp>
            <p:sp>
              <p:nvSpPr>
                <p:cNvPr id="65694"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2057" name="Picture 159" descr="earth"/>
            <p:cNvPicPr>
              <a:picLocks noChangeAspect="1" noChangeArrowheads="1"/>
            </p:cNvPicPr>
            <p:nvPr userDrawn="1"/>
          </p:nvPicPr>
          <p:blipFill>
            <a:blip r:embed="rId15"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Lst>
  <p:timing>
    <p:tnLst>
      <p:par>
        <p:cTn id="1" dur="indefinite" restart="never" nodeType="tmRoot"/>
      </p:par>
    </p:tnLst>
  </p:timing>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9.xml"/><Relationship Id="rId7" Type="http://schemas.openxmlformats.org/officeDocument/2006/relationships/oleObject" Target="../embeddings/oleObject2.bin"/><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slideLayout" Target="../slideLayouts/slideLayout13.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3.xml"/><Relationship Id="rId7" Type="http://schemas.openxmlformats.org/officeDocument/2006/relationships/oleObject" Target="../embeddings/oleObject3.bin"/><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slideLayout" Target="../slideLayouts/slideLayout13.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Layout" Target="../slideLayouts/slideLayout13.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8.xml"/><Relationship Id="rId7" Type="http://schemas.openxmlformats.org/officeDocument/2006/relationships/oleObject" Target="../embeddings/oleObject4.bin"/><Relationship Id="rId2" Type="http://schemas.openxmlformats.org/officeDocument/2006/relationships/tags" Target="../tags/tag17.xml"/><Relationship Id="rId1" Type="http://schemas.openxmlformats.org/officeDocument/2006/relationships/vmlDrawing" Target="../drawings/vmlDrawing4.vml"/><Relationship Id="rId6" Type="http://schemas.openxmlformats.org/officeDocument/2006/relationships/slideLayout" Target="../slideLayouts/slideLayout13.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22.xml"/><Relationship Id="rId7" Type="http://schemas.openxmlformats.org/officeDocument/2006/relationships/oleObject" Target="../embeddings/oleObject5.bin"/><Relationship Id="rId2" Type="http://schemas.openxmlformats.org/officeDocument/2006/relationships/tags" Target="../tags/tag21.xml"/><Relationship Id="rId1" Type="http://schemas.openxmlformats.org/officeDocument/2006/relationships/vmlDrawing" Target="../drawings/vmlDrawing5.vml"/><Relationship Id="rId6" Type="http://schemas.openxmlformats.org/officeDocument/2006/relationships/slideLayout" Target="../slideLayouts/slideLayout13.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5.xml"/><Relationship Id="rId7" Type="http://schemas.openxmlformats.org/officeDocument/2006/relationships/oleObject" Target="../embeddings/oleObject6.bin"/><Relationship Id="rId2" Type="http://schemas.openxmlformats.org/officeDocument/2006/relationships/tags" Target="../tags/tag34.xml"/><Relationship Id="rId1" Type="http://schemas.openxmlformats.org/officeDocument/2006/relationships/vmlDrawing" Target="../drawings/vmlDrawing6.vml"/><Relationship Id="rId6" Type="http://schemas.openxmlformats.org/officeDocument/2006/relationships/slideLayout" Target="../slideLayouts/slideLayout13.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49.xml"/><Relationship Id="rId7" Type="http://schemas.openxmlformats.org/officeDocument/2006/relationships/oleObject" Target="../embeddings/oleObject7.bin"/><Relationship Id="rId2" Type="http://schemas.openxmlformats.org/officeDocument/2006/relationships/tags" Target="../tags/tag48.xml"/><Relationship Id="rId1" Type="http://schemas.openxmlformats.org/officeDocument/2006/relationships/vmlDrawing" Target="../drawings/vmlDrawing7.vml"/><Relationship Id="rId6" Type="http://schemas.openxmlformats.org/officeDocument/2006/relationships/slideLayout" Target="../slideLayouts/slideLayout13.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6400" y="1828800"/>
            <a:ext cx="7467600" cy="2362200"/>
          </a:xfrm>
          <a:noFill/>
        </p:spPr>
        <p:txBody>
          <a:bodyPr lIns="92075" tIns="46038" rIns="92075" bIns="46038"/>
          <a:lstStyle/>
          <a:p>
            <a:pPr algn="ctr" eaLnBrk="1" hangingPunct="1"/>
            <a:r>
              <a:rPr lang="en-US" sz="4000" b="1" dirty="0" smtClean="0">
                <a:solidFill>
                  <a:srgbClr val="000000"/>
                </a:solidFill>
                <a:latin typeface="Helv"/>
              </a:rPr>
              <a:t>Ace Dr. Cook’s Chem 1421:</a:t>
            </a:r>
            <a:br>
              <a:rPr lang="en-US" sz="4000" b="1" dirty="0" smtClean="0">
                <a:solidFill>
                  <a:srgbClr val="000000"/>
                </a:solidFill>
                <a:latin typeface="Helv"/>
              </a:rPr>
            </a:br>
            <a:r>
              <a:rPr lang="en-US" sz="4000" b="1" dirty="0" smtClean="0">
                <a:solidFill>
                  <a:srgbClr val="000000"/>
                </a:solidFill>
                <a:latin typeface="Helv"/>
              </a:rPr>
              <a:t>Metacognition is the Key!</a:t>
            </a:r>
            <a:endParaRPr lang="en-US" sz="4000" b="1" dirty="0" smtClean="0"/>
          </a:p>
        </p:txBody>
      </p:sp>
      <p:sp>
        <p:nvSpPr>
          <p:cNvPr id="4099" name="Rectangle 4"/>
          <p:cNvSpPr>
            <a:spLocks noChangeArrowheads="1"/>
          </p:cNvSpPr>
          <p:nvPr/>
        </p:nvSpPr>
        <p:spPr bwMode="auto">
          <a:xfrm>
            <a:off x="0" y="5181600"/>
            <a:ext cx="9144000" cy="1676400"/>
          </a:xfrm>
          <a:prstGeom prst="rect">
            <a:avLst/>
          </a:prstGeom>
          <a:noFill/>
          <a:ln w="9525">
            <a:noFill/>
            <a:miter lim="800000"/>
            <a:headEnd/>
            <a:tailEnd/>
          </a:ln>
        </p:spPr>
        <p:txBody>
          <a:bodyPr anchorCtr="1"/>
          <a:lstStyle/>
          <a:p>
            <a:pPr eaLnBrk="1" hangingPunct="1">
              <a:spcBef>
                <a:spcPts val="600"/>
              </a:spcBef>
            </a:pPr>
            <a:r>
              <a:rPr lang="en-US" b="1" dirty="0">
                <a:latin typeface="Tahoma" pitchFamily="34" charset="0"/>
                <a:cs typeface="Tahoma" pitchFamily="34" charset="0"/>
              </a:rPr>
              <a:t>Saundra Y. McGuire, Ph.D.</a:t>
            </a:r>
          </a:p>
          <a:p>
            <a:pPr eaLnBrk="1" hangingPunct="1">
              <a:spcBef>
                <a:spcPts val="600"/>
              </a:spcBef>
            </a:pPr>
            <a:r>
              <a:rPr lang="en-US" b="1" dirty="0">
                <a:latin typeface="Tahoma" pitchFamily="34" charset="0"/>
                <a:cs typeface="Tahoma" pitchFamily="34" charset="0"/>
              </a:rPr>
              <a:t>Retired </a:t>
            </a:r>
            <a:r>
              <a:rPr lang="en-US" b="1" dirty="0" err="1">
                <a:latin typeface="Tahoma" pitchFamily="34" charset="0"/>
                <a:cs typeface="Tahoma" pitchFamily="34" charset="0"/>
              </a:rPr>
              <a:t>Asst</a:t>
            </a:r>
            <a:r>
              <a:rPr lang="en-US" b="1" dirty="0">
                <a:latin typeface="Tahoma" pitchFamily="34" charset="0"/>
                <a:cs typeface="Tahoma" pitchFamily="34" charset="0"/>
              </a:rPr>
              <a:t> Vice Chancellor &amp; Professor of Chemistry</a:t>
            </a:r>
          </a:p>
          <a:p>
            <a:pPr eaLnBrk="1" hangingPunct="1">
              <a:spcBef>
                <a:spcPts val="600"/>
              </a:spcBef>
            </a:pPr>
            <a:r>
              <a:rPr lang="en-US" b="1" dirty="0">
                <a:latin typeface="Tahoma" pitchFamily="34" charset="0"/>
                <a:cs typeface="Tahoma" pitchFamily="34" charset="0"/>
              </a:rPr>
              <a:t>Director Emerita, Center for Academic Success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609600"/>
            <a:ext cx="7772400" cy="1143000"/>
          </a:xfrm>
        </p:spPr>
        <p:txBody>
          <a:bodyPr/>
          <a:lstStyle/>
          <a:p>
            <a:pPr algn="ctr" eaLnBrk="1" hangingPunct="1"/>
            <a:r>
              <a:rPr lang="en-US" smtClean="0"/>
              <a:t>Reflection Questions</a:t>
            </a:r>
          </a:p>
        </p:txBody>
      </p:sp>
      <p:sp>
        <p:nvSpPr>
          <p:cNvPr id="14339" name="Rectangle 3"/>
          <p:cNvSpPr>
            <a:spLocks noGrp="1" noChangeArrowheads="1"/>
          </p:cNvSpPr>
          <p:nvPr>
            <p:ph type="body" idx="1"/>
          </p:nvPr>
        </p:nvSpPr>
        <p:spPr>
          <a:xfrm>
            <a:off x="228600" y="1752600"/>
            <a:ext cx="8763000" cy="5029200"/>
          </a:xfrm>
        </p:spPr>
        <p:txBody>
          <a:bodyPr/>
          <a:lstStyle/>
          <a:p>
            <a:pPr eaLnBrk="1" hangingPunct="1"/>
            <a:r>
              <a:rPr lang="en-US" dirty="0" smtClean="0"/>
              <a:t>What’s the difference, if any, between</a:t>
            </a:r>
          </a:p>
          <a:p>
            <a:pPr eaLnBrk="1" hangingPunct="1">
              <a:buFontTx/>
              <a:buNone/>
            </a:pPr>
            <a:r>
              <a:rPr lang="en-US" dirty="0" smtClean="0"/>
              <a:t>	</a:t>
            </a:r>
            <a:r>
              <a:rPr lang="en-US" i="1" dirty="0" smtClean="0"/>
              <a:t>studying</a:t>
            </a:r>
            <a:r>
              <a:rPr lang="en-US" dirty="0" smtClean="0"/>
              <a:t> chemistry and </a:t>
            </a:r>
            <a:r>
              <a:rPr lang="en-US" i="1" dirty="0" smtClean="0"/>
              <a:t>learning</a:t>
            </a:r>
            <a:r>
              <a:rPr lang="en-US" dirty="0" smtClean="0"/>
              <a:t> chemistry?</a:t>
            </a:r>
          </a:p>
          <a:p>
            <a:pPr eaLnBrk="1" hangingPunct="1">
              <a:buFontTx/>
              <a:buNone/>
            </a:pPr>
            <a:endParaRPr lang="en-US" dirty="0" smtClean="0"/>
          </a:p>
          <a:p>
            <a:pPr eaLnBrk="1" hangingPunct="1"/>
            <a:r>
              <a:rPr lang="en-US" dirty="0" smtClean="0"/>
              <a:t>For which task would you work harder:</a:t>
            </a:r>
          </a:p>
          <a:p>
            <a:pPr marL="0" indent="0" eaLnBrk="1" hangingPunct="1">
              <a:buNone/>
            </a:pPr>
            <a:r>
              <a:rPr lang="en-US" dirty="0"/>
              <a:t>	</a:t>
            </a:r>
            <a:r>
              <a:rPr lang="en-US" dirty="0" smtClean="0"/>
              <a:t>A.  Make an A on the test</a:t>
            </a:r>
          </a:p>
          <a:p>
            <a:pPr marL="0" indent="0" eaLnBrk="1" hangingPunct="1">
              <a:buNone/>
            </a:pPr>
            <a:r>
              <a:rPr lang="en-US" dirty="0"/>
              <a:t>	</a:t>
            </a:r>
            <a:r>
              <a:rPr lang="en-US" dirty="0" smtClean="0"/>
              <a:t>B.  Teach the material to the class?</a:t>
            </a:r>
          </a:p>
          <a:p>
            <a:pPr eaLnBrk="1" hangingPunct="1">
              <a:buFontTx/>
              <a:buNone/>
            </a:pPr>
            <a:r>
              <a:rPr lang="en-US" dirty="0" smtClean="0"/>
              <a:t> </a:t>
            </a:r>
          </a:p>
          <a:p>
            <a:pPr marL="0" indent="0" eaLnBrk="1" hangingPunct="1">
              <a:buNone/>
            </a:pPr>
            <a:endParaRPr lang="en-US" dirty="0" smtClean="0"/>
          </a:p>
        </p:txBody>
      </p:sp>
    </p:spTree>
    <p:custDataLst>
      <p:tags r:id="rId1"/>
    </p:custDataLst>
    <p:extLst>
      <p:ext uri="{BB962C8B-B14F-4D97-AF65-F5344CB8AC3E}">
        <p14:creationId xmlns:p14="http://schemas.microsoft.com/office/powerpoint/2010/main" val="2103180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990600"/>
            <a:ext cx="9144000" cy="1143000"/>
          </a:xfrm>
        </p:spPr>
        <p:txBody>
          <a:bodyPr/>
          <a:lstStyle/>
          <a:p>
            <a:pPr algn="ctr"/>
            <a:r>
              <a:rPr lang="en-US" sz="4000" b="1" dirty="0" smtClean="0"/>
              <a:t>Which mode have you been in?</a:t>
            </a:r>
            <a:endParaRPr lang="en-US" sz="4000" b="1"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758689925"/>
              </p:ext>
            </p:extLst>
          </p:nvPr>
        </p:nvGraphicFramePr>
        <p:xfrm>
          <a:off x="4419600" y="1828800"/>
          <a:ext cx="4572000" cy="5143500"/>
        </p:xfrm>
        <a:graphic>
          <a:graphicData uri="http://schemas.openxmlformats.org/presentationml/2006/ole">
            <mc:AlternateContent xmlns:mc="http://schemas.openxmlformats.org/markup-compatibility/2006">
              <mc:Choice xmlns:v="urn:schemas-microsoft-com:vml" Requires="v">
                <p:oleObj spid="_x0000_s4130" name="Chart" r:id="rId7" imgW="4571926" imgH="5143422" progId="MSGraph.Chart.8">
                  <p:embed followColorScheme="full"/>
                </p:oleObj>
              </mc:Choice>
              <mc:Fallback>
                <p:oleObj name="Chart" r:id="rId7" imgW="4571926" imgH="5143422" progId="MSGraph.Chart.8">
                  <p:embed followColorScheme="full"/>
                  <p:pic>
                    <p:nvPicPr>
                      <p:cNvPr id="0" name=""/>
                      <p:cNvPicPr/>
                      <p:nvPr/>
                    </p:nvPicPr>
                    <p:blipFill>
                      <a:blip r:embed="rId8"/>
                      <a:stretch>
                        <a:fillRect/>
                      </a:stretch>
                    </p:blipFill>
                    <p:spPr>
                      <a:xfrm>
                        <a:off x="4419600" y="18288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0" y="2743200"/>
            <a:ext cx="5334000" cy="2971800"/>
          </a:xfrm>
        </p:spPr>
        <p:txBody>
          <a:bodyPr>
            <a:noAutofit/>
          </a:bodyPr>
          <a:lstStyle/>
          <a:p>
            <a:pPr marL="514350" indent="-514350">
              <a:spcAft>
                <a:spcPts val="0"/>
              </a:spcAft>
              <a:buAutoNum type="arabicPeriod"/>
            </a:pPr>
            <a:r>
              <a:rPr lang="en-US" dirty="0" smtClean="0"/>
              <a:t>Study mode</a:t>
            </a:r>
          </a:p>
          <a:p>
            <a:pPr marL="0" indent="0">
              <a:spcAft>
                <a:spcPts val="0"/>
              </a:spcAft>
              <a:buNone/>
            </a:pPr>
            <a:r>
              <a:rPr lang="en-US" dirty="0" smtClean="0"/>
              <a:t>2. Learn mode</a:t>
            </a:r>
            <a:endParaRPr lang="en-US" dirty="0"/>
          </a:p>
        </p:txBody>
      </p:sp>
      <p:grpSp>
        <p:nvGrpSpPr>
          <p:cNvPr id="8" name="CountdownNew"/>
          <p:cNvGrpSpPr/>
          <p:nvPr>
            <p:custDataLst>
              <p:tags r:id="rId5"/>
            </p:custDataLst>
          </p:nvPr>
        </p:nvGrpSpPr>
        <p:grpSpPr>
          <a:xfrm>
            <a:off x="7874000" y="5842000"/>
            <a:ext cx="1270000" cy="1016000"/>
            <a:chOff x="8318500" y="6032500"/>
            <a:chExt cx="1270000" cy="1016000"/>
          </a:xfrm>
        </p:grpSpPr>
        <p:pic>
          <p:nvPicPr>
            <p:cNvPr id="7"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p:cNvSpPr txBox="1"/>
            <p:nvPr/>
          </p:nvSpPr>
          <p:spPr>
            <a:xfrm>
              <a:off x="8318500" y="6604000"/>
              <a:ext cx="1270000" cy="444500"/>
            </a:xfrm>
            <a:prstGeom prst="rect">
              <a:avLst/>
            </a:prstGeom>
            <a:noFill/>
          </p:spPr>
          <p:txBody>
            <a:bodyPr vert="horz" rtlCol="0">
              <a:noAutofit/>
            </a:bodyPr>
            <a:lstStyle/>
            <a:p>
              <a:pPr algn="ctr"/>
              <a:r>
                <a:rPr lang="en-US" sz="900" b="1" smtClean="0">
                  <a:solidFill>
                    <a:srgbClr val="FFFFFF"/>
                  </a:solidFill>
                  <a:effectLst>
                    <a:prstShdw prst="shdw14" dist="35921" dir="2700000">
                      <a:scrgbClr r="0" g="0" b="0">
                        <a:alpha val="43000"/>
                      </a:scrgbClr>
                    </a:prstShdw>
                  </a:effectLst>
                  <a:latin typeface="Tahoma"/>
                </a:rPr>
                <a:t>Countdown</a:t>
              </a:r>
              <a:endParaRPr lang="en-US" sz="900" b="1">
                <a:solidFill>
                  <a:srgbClr val="FFFFFF"/>
                </a:solidFill>
                <a:effectLst>
                  <a:prstShdw prst="shdw14" dist="35921" dir="2700000">
                    <a:scrgbClr r="0" g="0" b="0">
                      <a:alpha val="43000"/>
                    </a:scrgbClr>
                  </a:prstShdw>
                </a:effectLst>
                <a:latin typeface="Tahoma"/>
              </a:endParaRPr>
            </a:p>
          </p:txBody>
        </p:sp>
        <p:sp>
          <p:nvSpPr>
            <p:cNvPr id="5" name="CDText"/>
            <p:cNvSpPr txBox="1"/>
            <p:nvPr/>
          </p:nvSpPr>
          <p:spPr>
            <a:xfrm>
              <a:off x="8356600" y="6032500"/>
              <a:ext cx="1206500" cy="508000"/>
            </a:xfrm>
            <a:prstGeom prst="rect">
              <a:avLst/>
            </a:prstGeom>
            <a:noFill/>
          </p:spPr>
          <p:txBody>
            <a:bodyPr vert="horz" rtlCol="0" anchor="ctr" anchorCtr="1">
              <a:noAutofit/>
            </a:bodyPr>
            <a:lstStyle/>
            <a:p>
              <a:pPr algn="ctr"/>
              <a:r>
                <a:rPr lang="en-US" b="1" smtClean="0">
                  <a:solidFill>
                    <a:srgbClr val="000000"/>
                  </a:solidFill>
                  <a:latin typeface="Tahoma"/>
                </a:rPr>
                <a:t>10</a:t>
              </a:r>
              <a:endParaRPr lang="en-US" b="1">
                <a:solidFill>
                  <a:srgbClr val="000000"/>
                </a:solidFill>
                <a:latin typeface="Tahoma"/>
              </a:endParaRPr>
            </a:p>
          </p:txBody>
        </p:sp>
      </p:grpSp>
    </p:spTree>
    <p:custDataLst>
      <p:tags r:id="rId2"/>
    </p:custDataLst>
    <p:extLst>
      <p:ext uri="{BB962C8B-B14F-4D97-AF65-F5344CB8AC3E}">
        <p14:creationId xmlns:p14="http://schemas.microsoft.com/office/powerpoint/2010/main" val="328043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990600"/>
            <a:ext cx="9144000" cy="1143000"/>
          </a:xfrm>
        </p:spPr>
        <p:txBody>
          <a:bodyPr/>
          <a:lstStyle/>
          <a:p>
            <a:pPr algn="ctr"/>
            <a:r>
              <a:rPr lang="en-US" sz="4000" b="1" dirty="0" smtClean="0"/>
              <a:t>For which task would you work harder?</a:t>
            </a:r>
            <a:endParaRPr lang="en-US" sz="4000" b="1"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946048930"/>
              </p:ext>
            </p:extLst>
          </p:nvPr>
        </p:nvGraphicFramePr>
        <p:xfrm>
          <a:off x="4419600" y="1828800"/>
          <a:ext cx="4572000" cy="5143500"/>
        </p:xfrm>
        <a:graphic>
          <a:graphicData uri="http://schemas.openxmlformats.org/presentationml/2006/ole">
            <mc:AlternateContent xmlns:mc="http://schemas.openxmlformats.org/markup-compatibility/2006">
              <mc:Choice xmlns:v="urn:schemas-microsoft-com:vml" Requires="v">
                <p:oleObj spid="_x0000_s3108" name="Chart" r:id="rId7" imgW="4571926" imgH="5143422" progId="MSGraph.Chart.8">
                  <p:embed followColorScheme="full"/>
                </p:oleObj>
              </mc:Choice>
              <mc:Fallback>
                <p:oleObj name="Chart" r:id="rId7" imgW="4571926" imgH="5143422" progId="MSGraph.Chart.8">
                  <p:embed followColorScheme="full"/>
                  <p:pic>
                    <p:nvPicPr>
                      <p:cNvPr id="0" name=""/>
                      <p:cNvPicPr/>
                      <p:nvPr/>
                    </p:nvPicPr>
                    <p:blipFill>
                      <a:blip r:embed="rId8"/>
                      <a:stretch>
                        <a:fillRect/>
                      </a:stretch>
                    </p:blipFill>
                    <p:spPr>
                      <a:xfrm>
                        <a:off x="4419600" y="18288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0" y="2743200"/>
            <a:ext cx="5334000" cy="2971800"/>
          </a:xfrm>
        </p:spPr>
        <p:txBody>
          <a:bodyPr>
            <a:noAutofit/>
          </a:bodyPr>
          <a:lstStyle/>
          <a:p>
            <a:pPr marL="514350" indent="-514350">
              <a:spcAft>
                <a:spcPts val="0"/>
              </a:spcAft>
              <a:buAutoNum type="arabicPeriod"/>
            </a:pPr>
            <a:r>
              <a:rPr lang="en-US" dirty="0"/>
              <a:t>M</a:t>
            </a:r>
            <a:r>
              <a:rPr lang="en-US" dirty="0" smtClean="0"/>
              <a:t>ake an A on the test</a:t>
            </a:r>
          </a:p>
          <a:p>
            <a:pPr marL="0" indent="0">
              <a:spcAft>
                <a:spcPts val="0"/>
              </a:spcAft>
              <a:buNone/>
            </a:pPr>
            <a:r>
              <a:rPr lang="en-US" dirty="0" smtClean="0"/>
              <a:t>2. Teach the material</a:t>
            </a:r>
            <a:endParaRPr lang="en-US" dirty="0"/>
          </a:p>
        </p:txBody>
      </p:sp>
      <p:grpSp>
        <p:nvGrpSpPr>
          <p:cNvPr id="8" name="CountdownNew"/>
          <p:cNvGrpSpPr/>
          <p:nvPr>
            <p:custDataLst>
              <p:tags r:id="rId5"/>
            </p:custDataLst>
          </p:nvPr>
        </p:nvGrpSpPr>
        <p:grpSpPr>
          <a:xfrm>
            <a:off x="7874000" y="5842000"/>
            <a:ext cx="1270000" cy="1016000"/>
            <a:chOff x="8318500" y="6032500"/>
            <a:chExt cx="1270000" cy="1016000"/>
          </a:xfrm>
        </p:grpSpPr>
        <p:pic>
          <p:nvPicPr>
            <p:cNvPr id="7"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p:cNvSpPr txBox="1"/>
            <p:nvPr/>
          </p:nvSpPr>
          <p:spPr>
            <a:xfrm>
              <a:off x="8318500" y="6604000"/>
              <a:ext cx="1270000" cy="444500"/>
            </a:xfrm>
            <a:prstGeom prst="rect">
              <a:avLst/>
            </a:prstGeom>
            <a:noFill/>
          </p:spPr>
          <p:txBody>
            <a:bodyPr vert="horz" rtlCol="0">
              <a:noAutofit/>
            </a:bodyPr>
            <a:lstStyle/>
            <a:p>
              <a:pPr algn="ctr"/>
              <a:r>
                <a:rPr lang="en-US" sz="900" b="1" smtClean="0">
                  <a:solidFill>
                    <a:srgbClr val="FFFFFF"/>
                  </a:solidFill>
                  <a:effectLst>
                    <a:prstShdw prst="shdw14" dist="35921" dir="2700000">
                      <a:scrgbClr r="0" g="0" b="0">
                        <a:alpha val="43000"/>
                      </a:scrgbClr>
                    </a:prstShdw>
                  </a:effectLst>
                  <a:latin typeface="Tahoma"/>
                </a:rPr>
                <a:t>Countdown</a:t>
              </a:r>
              <a:endParaRPr lang="en-US" sz="900" b="1">
                <a:solidFill>
                  <a:srgbClr val="FFFFFF"/>
                </a:solidFill>
                <a:effectLst>
                  <a:prstShdw prst="shdw14" dist="35921" dir="2700000">
                    <a:scrgbClr r="0" g="0" b="0">
                      <a:alpha val="43000"/>
                    </a:scrgbClr>
                  </a:prstShdw>
                </a:effectLst>
                <a:latin typeface="Tahoma"/>
              </a:endParaRPr>
            </a:p>
          </p:txBody>
        </p:sp>
        <p:sp>
          <p:nvSpPr>
            <p:cNvPr id="5" name="CDText"/>
            <p:cNvSpPr txBox="1"/>
            <p:nvPr/>
          </p:nvSpPr>
          <p:spPr>
            <a:xfrm>
              <a:off x="8356600" y="6032500"/>
              <a:ext cx="1206500" cy="508000"/>
            </a:xfrm>
            <a:prstGeom prst="rect">
              <a:avLst/>
            </a:prstGeom>
            <a:noFill/>
          </p:spPr>
          <p:txBody>
            <a:bodyPr vert="horz" rtlCol="0" anchor="ctr" anchorCtr="1">
              <a:noAutofit/>
            </a:bodyPr>
            <a:lstStyle/>
            <a:p>
              <a:pPr algn="ctr"/>
              <a:r>
                <a:rPr lang="en-US" b="1" smtClean="0">
                  <a:solidFill>
                    <a:srgbClr val="000000"/>
                  </a:solidFill>
                  <a:latin typeface="Tahoma"/>
                </a:rPr>
                <a:t>10</a:t>
              </a:r>
              <a:endParaRPr lang="en-US" b="1">
                <a:solidFill>
                  <a:srgbClr val="000000"/>
                </a:solidFill>
                <a:latin typeface="Tahoma"/>
              </a:endParaRPr>
            </a:p>
          </p:txBody>
        </p:sp>
      </p:grpSp>
    </p:spTree>
    <p:custDataLst>
      <p:tags r:id="rId2"/>
    </p:custDataLst>
    <p:extLst>
      <p:ext uri="{BB962C8B-B14F-4D97-AF65-F5344CB8AC3E}">
        <p14:creationId xmlns:p14="http://schemas.microsoft.com/office/powerpoint/2010/main" val="35783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990600"/>
            <a:ext cx="8686800" cy="1143000"/>
          </a:xfrm>
        </p:spPr>
        <p:txBody>
          <a:bodyPr/>
          <a:lstStyle/>
          <a:p>
            <a:pPr eaLnBrk="1" hangingPunct="1"/>
            <a:r>
              <a:rPr lang="en-US" sz="4000" dirty="0" smtClean="0"/>
              <a:t>To Ace Chem 1421 (and everything else!)</a:t>
            </a:r>
          </a:p>
        </p:txBody>
      </p:sp>
      <p:sp>
        <p:nvSpPr>
          <p:cNvPr id="9219" name="Rectangle 3"/>
          <p:cNvSpPr>
            <a:spLocks noGrp="1" noChangeArrowheads="1"/>
          </p:cNvSpPr>
          <p:nvPr>
            <p:ph type="body" idx="1"/>
          </p:nvPr>
        </p:nvSpPr>
        <p:spPr>
          <a:xfrm>
            <a:off x="609600" y="2590800"/>
            <a:ext cx="7772400" cy="2043112"/>
          </a:xfrm>
        </p:spPr>
        <p:txBody>
          <a:bodyPr/>
          <a:lstStyle/>
          <a:p>
            <a:pPr eaLnBrk="1" hangingPunct="1"/>
            <a:r>
              <a:rPr lang="en-US" sz="3600" dirty="0" smtClean="0">
                <a:solidFill>
                  <a:srgbClr val="000000"/>
                </a:solidFill>
              </a:rPr>
              <a:t>Stay in </a:t>
            </a:r>
            <a:r>
              <a:rPr lang="en-US" sz="3600" i="1" dirty="0" smtClean="0">
                <a:solidFill>
                  <a:srgbClr val="000000"/>
                </a:solidFill>
              </a:rPr>
              <a:t>learn</a:t>
            </a:r>
            <a:r>
              <a:rPr lang="en-US" sz="3600" dirty="0" smtClean="0">
                <a:solidFill>
                  <a:srgbClr val="000000"/>
                </a:solidFill>
              </a:rPr>
              <a:t> mode, not </a:t>
            </a:r>
            <a:r>
              <a:rPr lang="en-US" sz="3600" i="1" dirty="0" smtClean="0">
                <a:solidFill>
                  <a:srgbClr val="000000"/>
                </a:solidFill>
              </a:rPr>
              <a:t>study</a:t>
            </a:r>
            <a:r>
              <a:rPr lang="en-US" sz="3600" dirty="0" smtClean="0">
                <a:solidFill>
                  <a:srgbClr val="000000"/>
                </a:solidFill>
              </a:rPr>
              <a:t> mode</a:t>
            </a:r>
          </a:p>
          <a:p>
            <a:pPr marL="0" indent="0" eaLnBrk="1" hangingPunct="1">
              <a:buNone/>
            </a:pPr>
            <a:endParaRPr lang="en-US" sz="3600" dirty="0" smtClean="0">
              <a:solidFill>
                <a:srgbClr val="000000"/>
              </a:solidFill>
            </a:endParaRPr>
          </a:p>
          <a:p>
            <a:pPr eaLnBrk="1" hangingPunct="1"/>
            <a:r>
              <a:rPr lang="en-US" sz="3600" dirty="0" smtClean="0">
                <a:solidFill>
                  <a:srgbClr val="000000"/>
                </a:solidFill>
              </a:rPr>
              <a:t>Study as if you have to </a:t>
            </a:r>
            <a:r>
              <a:rPr lang="en-US" sz="3600" i="1" dirty="0" smtClean="0">
                <a:solidFill>
                  <a:srgbClr val="000000"/>
                </a:solidFill>
              </a:rPr>
              <a:t>teach</a:t>
            </a:r>
            <a:r>
              <a:rPr lang="en-US" sz="3600" dirty="0" smtClean="0">
                <a:solidFill>
                  <a:srgbClr val="000000"/>
                </a:solidFill>
              </a:rPr>
              <a:t> the material, not just make an A on the test</a:t>
            </a:r>
          </a:p>
          <a:p>
            <a:pPr eaLnBrk="1" hangingPunct="1"/>
            <a:endParaRPr lang="en-US" sz="3600" dirty="0" smtClean="0">
              <a:solidFill>
                <a:srgbClr val="000000"/>
              </a:solidFill>
            </a:endParaRPr>
          </a:p>
          <a:p>
            <a:pPr eaLnBrk="1" hangingPunct="1"/>
            <a:endParaRPr lang="en-US" sz="3600" dirty="0" smtClean="0">
              <a:solidFill>
                <a:srgbClr val="000000"/>
              </a:solidFill>
            </a:endParaRPr>
          </a:p>
          <a:p>
            <a:pPr eaLnBrk="1" hangingPunct="1"/>
            <a:endParaRPr lang="en-US" dirty="0" smtClean="0">
              <a:solidFill>
                <a:srgbClr val="000000"/>
              </a:solidFill>
            </a:endParaRPr>
          </a:p>
        </p:txBody>
      </p:sp>
    </p:spTree>
    <p:extLst>
      <p:ext uri="{BB962C8B-B14F-4D97-AF65-F5344CB8AC3E}">
        <p14:creationId xmlns:p14="http://schemas.microsoft.com/office/powerpoint/2010/main" val="56667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3387" y="990600"/>
            <a:ext cx="8686800" cy="1143000"/>
          </a:xfrm>
        </p:spPr>
        <p:txBody>
          <a:bodyPr/>
          <a:lstStyle/>
          <a:p>
            <a:pPr algn="ctr" eaLnBrk="1" hangingPunct="1"/>
            <a:r>
              <a:rPr lang="en-US" sz="4000" dirty="0" smtClean="0"/>
              <a:t>Why is this so important?  </a:t>
            </a:r>
            <a:br>
              <a:rPr lang="en-US" sz="4000" dirty="0" smtClean="0"/>
            </a:br>
            <a:r>
              <a:rPr lang="en-US" sz="4000" dirty="0" smtClean="0"/>
              <a:t>Because 1421 is Harder Than HS Chem</a:t>
            </a:r>
          </a:p>
        </p:txBody>
      </p:sp>
      <p:sp>
        <p:nvSpPr>
          <p:cNvPr id="9219" name="Rectangle 3"/>
          <p:cNvSpPr>
            <a:spLocks noGrp="1" noChangeArrowheads="1"/>
          </p:cNvSpPr>
          <p:nvPr>
            <p:ph type="body" idx="1"/>
          </p:nvPr>
        </p:nvSpPr>
        <p:spPr>
          <a:xfrm>
            <a:off x="838200" y="2438400"/>
            <a:ext cx="7772400" cy="4114800"/>
          </a:xfrm>
        </p:spPr>
        <p:txBody>
          <a:bodyPr/>
          <a:lstStyle/>
          <a:p>
            <a:pPr eaLnBrk="1" hangingPunct="1"/>
            <a:r>
              <a:rPr lang="en-US" sz="3600" dirty="0" smtClean="0">
                <a:solidFill>
                  <a:srgbClr val="000000"/>
                </a:solidFill>
              </a:rPr>
              <a:t>The course moves a lot faster</a:t>
            </a:r>
          </a:p>
          <a:p>
            <a:pPr eaLnBrk="1" hangingPunct="1"/>
            <a:r>
              <a:rPr lang="en-US" sz="3600" dirty="0" smtClean="0">
                <a:solidFill>
                  <a:srgbClr val="000000"/>
                </a:solidFill>
              </a:rPr>
              <a:t>The material is conceptually more difficult and cumulative</a:t>
            </a:r>
          </a:p>
          <a:p>
            <a:pPr eaLnBrk="1" hangingPunct="1"/>
            <a:r>
              <a:rPr lang="en-US" sz="3600" dirty="0" smtClean="0">
                <a:solidFill>
                  <a:srgbClr val="000000"/>
                </a:solidFill>
              </a:rPr>
              <a:t>The problems are more involved</a:t>
            </a:r>
          </a:p>
          <a:p>
            <a:pPr eaLnBrk="1" hangingPunct="1"/>
            <a:r>
              <a:rPr lang="en-US" sz="3600" dirty="0" smtClean="0">
                <a:solidFill>
                  <a:srgbClr val="000000"/>
                </a:solidFill>
              </a:rPr>
              <a:t>The tests are less straightforward and require you to </a:t>
            </a:r>
            <a:r>
              <a:rPr lang="en-US" sz="3600" b="1" i="1" dirty="0" smtClean="0">
                <a:solidFill>
                  <a:srgbClr val="000000"/>
                </a:solidFill>
              </a:rPr>
              <a:t>apply</a:t>
            </a:r>
            <a:r>
              <a:rPr lang="en-US" sz="3600" dirty="0" smtClean="0">
                <a:solidFill>
                  <a:srgbClr val="000000"/>
                </a:solidFill>
              </a:rPr>
              <a:t> several concepts at one time</a:t>
            </a:r>
          </a:p>
          <a:p>
            <a:pPr eaLnBrk="1" hangingPunct="1"/>
            <a:endParaRPr lang="en-US" sz="3600" dirty="0" smtClean="0">
              <a:solidFill>
                <a:srgbClr val="000000"/>
              </a:solidFill>
            </a:endParaRPr>
          </a:p>
          <a:p>
            <a:pPr eaLnBrk="1" hangingPunct="1"/>
            <a:endParaRPr lang="en-US" dirty="0" smtClean="0">
              <a:solidFill>
                <a:srgbClr val="000000"/>
              </a:solidFill>
            </a:endParaRPr>
          </a:p>
        </p:txBody>
      </p:sp>
    </p:spTree>
    <p:extLst>
      <p:ext uri="{BB962C8B-B14F-4D97-AF65-F5344CB8AC3E}">
        <p14:creationId xmlns:p14="http://schemas.microsoft.com/office/powerpoint/2010/main" val="3599929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p:cNvGrpSpPr/>
          <p:nvPr/>
        </p:nvGrpSpPr>
        <p:grpSpPr>
          <a:xfrm>
            <a:off x="381000" y="151558"/>
            <a:ext cx="8382000" cy="5738376"/>
            <a:chOff x="381000" y="151558"/>
            <a:chExt cx="8382000" cy="5738376"/>
          </a:xfrm>
        </p:grpSpPr>
        <p:sp>
          <p:nvSpPr>
            <p:cNvPr id="6" name="Rectangle 5"/>
            <p:cNvSpPr/>
            <p:nvPr/>
          </p:nvSpPr>
          <p:spPr>
            <a:xfrm>
              <a:off x="1564503" y="3581610"/>
              <a:ext cx="2913664" cy="2308324"/>
            </a:xfrm>
            <a:prstGeom prst="rect">
              <a:avLst/>
            </a:prstGeom>
          </p:spPr>
          <p:txBody>
            <a:bodyPr wrap="square">
              <a:spAutoFit/>
            </a:bodyPr>
            <a:lstStyle/>
            <a:p>
              <a:r>
                <a:rPr lang="en-US" sz="2400" b="1" dirty="0" smtClean="0"/>
                <a:t>A) 6 x 10</a:t>
              </a:r>
              <a:r>
                <a:rPr lang="en-US" sz="2400" b="1" baseline="30000" dirty="0"/>
                <a:t>2</a:t>
              </a:r>
              <a:endParaRPr lang="en-US" sz="2400" b="1" dirty="0" smtClean="0"/>
            </a:p>
            <a:p>
              <a:r>
                <a:rPr lang="en-US" sz="2400" b="1" dirty="0" smtClean="0"/>
                <a:t>B) 5.7 x 10</a:t>
              </a:r>
              <a:r>
                <a:rPr lang="en-US" sz="2400" b="1" baseline="30000" dirty="0" smtClean="0"/>
                <a:t>2</a:t>
              </a:r>
              <a:endParaRPr lang="en-US" sz="2400" b="1" dirty="0" smtClean="0"/>
            </a:p>
            <a:p>
              <a:r>
                <a:rPr lang="en-US" sz="2400" b="1" dirty="0" smtClean="0"/>
                <a:t>C) 5.66 x 10</a:t>
              </a:r>
              <a:r>
                <a:rPr lang="en-US" sz="2400" b="1" baseline="30000" dirty="0" smtClean="0"/>
                <a:t>2</a:t>
              </a:r>
              <a:endParaRPr lang="en-US" sz="2400" b="1" dirty="0" smtClean="0"/>
            </a:p>
            <a:p>
              <a:r>
                <a:rPr lang="en-US" sz="2400" b="1" dirty="0" smtClean="0"/>
                <a:t>D) 5.664 x 10</a:t>
              </a:r>
              <a:r>
                <a:rPr lang="en-US" sz="2400" b="1" baseline="30000" dirty="0" smtClean="0"/>
                <a:t>2</a:t>
              </a:r>
              <a:endParaRPr lang="en-US" sz="2400" b="1" dirty="0" smtClean="0"/>
            </a:p>
            <a:p>
              <a:r>
                <a:rPr lang="en-US" sz="2400" b="1" dirty="0" smtClean="0"/>
                <a:t>E) 5.6638 x 10</a:t>
              </a:r>
              <a:r>
                <a:rPr lang="en-US" sz="2400" b="1" baseline="30000" dirty="0" smtClean="0"/>
                <a:t>2</a:t>
              </a:r>
              <a:endParaRPr lang="en-US" sz="2400" b="1" dirty="0" smtClean="0"/>
            </a:p>
            <a:p>
              <a:endParaRPr lang="en-US" sz="2400" b="1" dirty="0" smtClean="0"/>
            </a:p>
          </p:txBody>
        </p:sp>
        <p:grpSp>
          <p:nvGrpSpPr>
            <p:cNvPr id="16" name="Group 15"/>
            <p:cNvGrpSpPr/>
            <p:nvPr/>
          </p:nvGrpSpPr>
          <p:grpSpPr>
            <a:xfrm>
              <a:off x="381000" y="151558"/>
              <a:ext cx="8382000" cy="3970318"/>
              <a:chOff x="381000" y="151558"/>
              <a:chExt cx="8382000" cy="3970318"/>
            </a:xfrm>
          </p:grpSpPr>
          <p:sp>
            <p:nvSpPr>
              <p:cNvPr id="4" name="TextBox 3"/>
              <p:cNvSpPr txBox="1"/>
              <p:nvPr/>
            </p:nvSpPr>
            <p:spPr>
              <a:xfrm>
                <a:off x="381000" y="151558"/>
                <a:ext cx="8382000" cy="3970318"/>
              </a:xfrm>
              <a:prstGeom prst="rect">
                <a:avLst/>
              </a:prstGeom>
              <a:noFill/>
            </p:spPr>
            <p:txBody>
              <a:bodyPr wrap="square" rtlCol="0">
                <a:spAutoFit/>
              </a:bodyPr>
              <a:lstStyle/>
              <a:p>
                <a:r>
                  <a:rPr lang="en-US" sz="3600" b="1" dirty="0" smtClean="0"/>
                  <a:t>Example from Test 1:</a:t>
                </a:r>
              </a:p>
              <a:p>
                <a:endParaRPr lang="en-US" sz="2400" b="1" dirty="0"/>
              </a:p>
              <a:p>
                <a:r>
                  <a:rPr lang="en-US" sz="2400" b="1" dirty="0" smtClean="0"/>
                  <a:t>Perform the indicated operations, expressing the answer to the proper number of sig figs and in scientific notation:</a:t>
                </a:r>
                <a:endParaRPr lang="en-US" sz="2400" b="1" dirty="0"/>
              </a:p>
              <a:p>
                <a:endParaRPr lang="en-US" sz="3600" b="1" dirty="0" smtClean="0"/>
              </a:p>
              <a:p>
                <a:endParaRPr lang="en-US" sz="3600" b="1" dirty="0"/>
              </a:p>
              <a:p>
                <a:endParaRPr lang="en-US" sz="3600" b="1" dirty="0" smtClean="0"/>
              </a:p>
              <a:p>
                <a:endParaRPr lang="en-US" sz="3600" b="1" dirty="0"/>
              </a:p>
            </p:txBody>
          </p:sp>
          <p:grpSp>
            <p:nvGrpSpPr>
              <p:cNvPr id="12" name="Group 11"/>
              <p:cNvGrpSpPr/>
              <p:nvPr/>
            </p:nvGrpSpPr>
            <p:grpSpPr>
              <a:xfrm>
                <a:off x="1454259" y="2159795"/>
                <a:ext cx="3117741" cy="868069"/>
                <a:chOff x="1454259" y="2159795"/>
                <a:chExt cx="3117741" cy="868069"/>
              </a:xfrm>
            </p:grpSpPr>
            <p:sp>
              <p:nvSpPr>
                <p:cNvPr id="7" name="TextBox 6"/>
                <p:cNvSpPr txBox="1"/>
                <p:nvPr/>
              </p:nvSpPr>
              <p:spPr>
                <a:xfrm>
                  <a:off x="1470670" y="2159795"/>
                  <a:ext cx="3101330" cy="461665"/>
                </a:xfrm>
                <a:prstGeom prst="rect">
                  <a:avLst/>
                </a:prstGeom>
                <a:noFill/>
              </p:spPr>
              <p:txBody>
                <a:bodyPr wrap="none" rtlCol="0">
                  <a:spAutoFit/>
                </a:bodyPr>
                <a:lstStyle/>
                <a:p>
                  <a:r>
                    <a:rPr lang="en-US" sz="2400" b="1" dirty="0" smtClean="0"/>
                    <a:t>4.5600 x 10</a:t>
                  </a:r>
                  <a:r>
                    <a:rPr lang="en-US" sz="2400" b="1" baseline="30000" dirty="0" smtClean="0"/>
                    <a:t>3</a:t>
                  </a:r>
                  <a:r>
                    <a:rPr lang="en-US" sz="2400" b="1" dirty="0" smtClean="0"/>
                    <a:t> – 2.9 x 10</a:t>
                  </a:r>
                  <a:r>
                    <a:rPr lang="en-US" sz="2400" b="1" baseline="30000" dirty="0" smtClean="0"/>
                    <a:t>1</a:t>
                  </a:r>
                  <a:endParaRPr lang="en-US" sz="2400" b="1" dirty="0"/>
                </a:p>
              </p:txBody>
            </p:sp>
            <p:cxnSp>
              <p:nvCxnSpPr>
                <p:cNvPr id="9" name="Straight Connector 8"/>
                <p:cNvCxnSpPr/>
                <p:nvPr/>
              </p:nvCxnSpPr>
              <p:spPr>
                <a:xfrm>
                  <a:off x="1454259" y="2613792"/>
                  <a:ext cx="31089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851006" y="2566199"/>
                  <a:ext cx="340658" cy="461665"/>
                </a:xfrm>
                <a:prstGeom prst="rect">
                  <a:avLst/>
                </a:prstGeom>
                <a:noFill/>
              </p:spPr>
              <p:txBody>
                <a:bodyPr wrap="none" rtlCol="0">
                  <a:spAutoFit/>
                </a:bodyPr>
                <a:lstStyle/>
                <a:p>
                  <a:r>
                    <a:rPr lang="en-US" sz="2400" b="1" dirty="0" smtClean="0"/>
                    <a:t>8</a:t>
                  </a:r>
                  <a:endParaRPr lang="en-US" sz="2400" b="1" dirty="0"/>
                </a:p>
              </p:txBody>
            </p:sp>
          </p:grpSp>
          <p:sp>
            <p:nvSpPr>
              <p:cNvPr id="13" name="TextBox 12"/>
              <p:cNvSpPr txBox="1"/>
              <p:nvPr/>
            </p:nvSpPr>
            <p:spPr>
              <a:xfrm>
                <a:off x="4902298" y="2267634"/>
                <a:ext cx="3860702" cy="461665"/>
              </a:xfrm>
              <a:prstGeom prst="rect">
                <a:avLst/>
              </a:prstGeom>
              <a:noFill/>
            </p:spPr>
            <p:txBody>
              <a:bodyPr wrap="none" rtlCol="0">
                <a:spAutoFit/>
              </a:bodyPr>
              <a:lstStyle/>
              <a:p>
                <a:r>
                  <a:rPr lang="en-US" sz="2400" b="1" dirty="0" smtClean="0"/>
                  <a:t>, where 8 is an exact number</a:t>
                </a:r>
                <a:endParaRPr lang="en-US" sz="2400" b="1" dirty="0"/>
              </a:p>
            </p:txBody>
          </p:sp>
        </p:grpSp>
      </p:grpSp>
    </p:spTree>
    <p:extLst>
      <p:ext uri="{BB962C8B-B14F-4D97-AF65-F5344CB8AC3E}">
        <p14:creationId xmlns:p14="http://schemas.microsoft.com/office/powerpoint/2010/main" val="4020200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p:cNvGrpSpPr/>
          <p:nvPr/>
        </p:nvGrpSpPr>
        <p:grpSpPr>
          <a:xfrm>
            <a:off x="381000" y="151558"/>
            <a:ext cx="8382000" cy="5738377"/>
            <a:chOff x="381000" y="151558"/>
            <a:chExt cx="8382000" cy="5738377"/>
          </a:xfrm>
        </p:grpSpPr>
        <p:sp>
          <p:nvSpPr>
            <p:cNvPr id="6" name="Rectangle 5"/>
            <p:cNvSpPr/>
            <p:nvPr/>
          </p:nvSpPr>
          <p:spPr>
            <a:xfrm>
              <a:off x="465666" y="3581611"/>
              <a:ext cx="2385340" cy="2308324"/>
            </a:xfrm>
            <a:prstGeom prst="rect">
              <a:avLst/>
            </a:prstGeom>
          </p:spPr>
          <p:txBody>
            <a:bodyPr wrap="square">
              <a:spAutoFit/>
            </a:bodyPr>
            <a:lstStyle/>
            <a:p>
              <a:r>
                <a:rPr lang="en-US" sz="2400" b="1" dirty="0" smtClean="0"/>
                <a:t>A) 6 x 10</a:t>
              </a:r>
              <a:r>
                <a:rPr lang="en-US" sz="2400" b="1" baseline="30000" dirty="0"/>
                <a:t>2</a:t>
              </a:r>
              <a:endParaRPr lang="en-US" sz="2400" b="1" dirty="0" smtClean="0"/>
            </a:p>
            <a:p>
              <a:r>
                <a:rPr lang="en-US" sz="2400" b="1" dirty="0" smtClean="0"/>
                <a:t>B) 5.7 x 10</a:t>
              </a:r>
              <a:r>
                <a:rPr lang="en-US" sz="2400" b="1" baseline="30000" dirty="0" smtClean="0"/>
                <a:t>2</a:t>
              </a:r>
              <a:endParaRPr lang="en-US" sz="2400" b="1" dirty="0" smtClean="0"/>
            </a:p>
            <a:p>
              <a:r>
                <a:rPr lang="en-US" sz="2400" b="1" dirty="0" smtClean="0"/>
                <a:t>C) 5.66 x 10</a:t>
              </a:r>
              <a:r>
                <a:rPr lang="en-US" sz="2400" b="1" baseline="30000" dirty="0" smtClean="0"/>
                <a:t>2</a:t>
              </a:r>
              <a:endParaRPr lang="en-US" sz="2400" b="1" dirty="0" smtClean="0"/>
            </a:p>
            <a:p>
              <a:r>
                <a:rPr lang="en-US" sz="2400" b="1" dirty="0" smtClean="0"/>
                <a:t>D) 5.664 x 10</a:t>
              </a:r>
              <a:r>
                <a:rPr lang="en-US" sz="2400" b="1" baseline="30000" dirty="0" smtClean="0"/>
                <a:t>2</a:t>
              </a:r>
              <a:endParaRPr lang="en-US" sz="2400" b="1" dirty="0" smtClean="0"/>
            </a:p>
            <a:p>
              <a:r>
                <a:rPr lang="en-US" sz="2400" b="1" dirty="0" smtClean="0"/>
                <a:t>E) 5.6638 x 10</a:t>
              </a:r>
              <a:r>
                <a:rPr lang="en-US" sz="2400" b="1" baseline="30000" dirty="0" smtClean="0"/>
                <a:t>2</a:t>
              </a:r>
              <a:endParaRPr lang="en-US" sz="2400" b="1" dirty="0" smtClean="0"/>
            </a:p>
            <a:p>
              <a:endParaRPr lang="en-US" sz="2400" b="1" dirty="0" smtClean="0"/>
            </a:p>
          </p:txBody>
        </p:sp>
        <p:grpSp>
          <p:nvGrpSpPr>
            <p:cNvPr id="16" name="Group 15"/>
            <p:cNvGrpSpPr/>
            <p:nvPr/>
          </p:nvGrpSpPr>
          <p:grpSpPr>
            <a:xfrm>
              <a:off x="381000" y="151558"/>
              <a:ext cx="8382000" cy="3970318"/>
              <a:chOff x="381000" y="151558"/>
              <a:chExt cx="8382000" cy="3970318"/>
            </a:xfrm>
          </p:grpSpPr>
          <p:sp>
            <p:nvSpPr>
              <p:cNvPr id="4" name="TextBox 3"/>
              <p:cNvSpPr txBox="1"/>
              <p:nvPr/>
            </p:nvSpPr>
            <p:spPr>
              <a:xfrm>
                <a:off x="381000" y="151558"/>
                <a:ext cx="8382000" cy="3970318"/>
              </a:xfrm>
              <a:prstGeom prst="rect">
                <a:avLst/>
              </a:prstGeom>
              <a:noFill/>
            </p:spPr>
            <p:txBody>
              <a:bodyPr wrap="square" rtlCol="0">
                <a:spAutoFit/>
              </a:bodyPr>
              <a:lstStyle/>
              <a:p>
                <a:r>
                  <a:rPr lang="en-US" sz="3600" b="1" dirty="0"/>
                  <a:t>Example from Test </a:t>
                </a:r>
                <a:r>
                  <a:rPr lang="en-US" sz="3600" b="1" dirty="0" smtClean="0"/>
                  <a:t>1 Correct Answer:</a:t>
                </a:r>
                <a:endParaRPr lang="en-US" sz="3600" b="1" dirty="0"/>
              </a:p>
              <a:p>
                <a:endParaRPr lang="en-US" sz="2400" b="1" dirty="0"/>
              </a:p>
              <a:p>
                <a:r>
                  <a:rPr lang="en-US" sz="2400" b="1" dirty="0" smtClean="0"/>
                  <a:t>Perform the indicated operations, expressing the answer to the proper number of sig figs and in scientific notation:</a:t>
                </a:r>
                <a:endParaRPr lang="en-US" sz="2400" b="1" dirty="0"/>
              </a:p>
              <a:p>
                <a:endParaRPr lang="en-US" sz="3600" b="1" dirty="0" smtClean="0"/>
              </a:p>
              <a:p>
                <a:endParaRPr lang="en-US" sz="3600" b="1" dirty="0"/>
              </a:p>
              <a:p>
                <a:endParaRPr lang="en-US" sz="3600" b="1" dirty="0" smtClean="0"/>
              </a:p>
              <a:p>
                <a:endParaRPr lang="en-US" sz="3600" b="1" dirty="0"/>
              </a:p>
            </p:txBody>
          </p:sp>
          <p:grpSp>
            <p:nvGrpSpPr>
              <p:cNvPr id="12" name="Group 11"/>
              <p:cNvGrpSpPr/>
              <p:nvPr/>
            </p:nvGrpSpPr>
            <p:grpSpPr>
              <a:xfrm>
                <a:off x="1454259" y="2159795"/>
                <a:ext cx="3117741" cy="868069"/>
                <a:chOff x="1454259" y="2159795"/>
                <a:chExt cx="3117741" cy="868069"/>
              </a:xfrm>
            </p:grpSpPr>
            <p:sp>
              <p:nvSpPr>
                <p:cNvPr id="7" name="TextBox 6"/>
                <p:cNvSpPr txBox="1"/>
                <p:nvPr/>
              </p:nvSpPr>
              <p:spPr>
                <a:xfrm>
                  <a:off x="1470670" y="2159795"/>
                  <a:ext cx="3101330" cy="461665"/>
                </a:xfrm>
                <a:prstGeom prst="rect">
                  <a:avLst/>
                </a:prstGeom>
                <a:noFill/>
              </p:spPr>
              <p:txBody>
                <a:bodyPr wrap="none" rtlCol="0">
                  <a:spAutoFit/>
                </a:bodyPr>
                <a:lstStyle/>
                <a:p>
                  <a:r>
                    <a:rPr lang="en-US" sz="2400" b="1" dirty="0" smtClean="0"/>
                    <a:t>4.5600 x 10</a:t>
                  </a:r>
                  <a:r>
                    <a:rPr lang="en-US" sz="2400" b="1" baseline="30000" dirty="0" smtClean="0"/>
                    <a:t>3</a:t>
                  </a:r>
                  <a:r>
                    <a:rPr lang="en-US" sz="2400" b="1" dirty="0" smtClean="0"/>
                    <a:t> – 2.9 x 10</a:t>
                  </a:r>
                  <a:r>
                    <a:rPr lang="en-US" sz="2400" b="1" baseline="30000" dirty="0" smtClean="0"/>
                    <a:t>1</a:t>
                  </a:r>
                  <a:endParaRPr lang="en-US" sz="2400" b="1" dirty="0"/>
                </a:p>
              </p:txBody>
            </p:sp>
            <p:cxnSp>
              <p:nvCxnSpPr>
                <p:cNvPr id="9" name="Straight Connector 8"/>
                <p:cNvCxnSpPr/>
                <p:nvPr/>
              </p:nvCxnSpPr>
              <p:spPr>
                <a:xfrm>
                  <a:off x="1454259" y="2613792"/>
                  <a:ext cx="31089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851006" y="2566199"/>
                  <a:ext cx="340658" cy="461665"/>
                </a:xfrm>
                <a:prstGeom prst="rect">
                  <a:avLst/>
                </a:prstGeom>
                <a:noFill/>
              </p:spPr>
              <p:txBody>
                <a:bodyPr wrap="none" rtlCol="0">
                  <a:spAutoFit/>
                </a:bodyPr>
                <a:lstStyle/>
                <a:p>
                  <a:r>
                    <a:rPr lang="en-US" sz="2400" b="1" dirty="0" smtClean="0"/>
                    <a:t>8</a:t>
                  </a:r>
                  <a:endParaRPr lang="en-US" sz="2400" b="1" dirty="0"/>
                </a:p>
              </p:txBody>
            </p:sp>
          </p:grpSp>
          <p:sp>
            <p:nvSpPr>
              <p:cNvPr id="13" name="TextBox 12"/>
              <p:cNvSpPr txBox="1"/>
              <p:nvPr/>
            </p:nvSpPr>
            <p:spPr>
              <a:xfrm>
                <a:off x="4902298" y="2267634"/>
                <a:ext cx="3860702" cy="461665"/>
              </a:xfrm>
              <a:prstGeom prst="rect">
                <a:avLst/>
              </a:prstGeom>
              <a:noFill/>
            </p:spPr>
            <p:txBody>
              <a:bodyPr wrap="none" rtlCol="0">
                <a:spAutoFit/>
              </a:bodyPr>
              <a:lstStyle/>
              <a:p>
                <a:r>
                  <a:rPr lang="en-US" sz="2400" b="1" dirty="0" smtClean="0"/>
                  <a:t>, where 8 is an exact number</a:t>
                </a:r>
                <a:endParaRPr lang="en-US" sz="2400" b="1" dirty="0"/>
              </a:p>
            </p:txBody>
          </p:sp>
        </p:grpSp>
      </p:grpSp>
      <p:sp>
        <p:nvSpPr>
          <p:cNvPr id="14" name="Left Arrow 13"/>
          <p:cNvSpPr/>
          <p:nvPr/>
        </p:nvSpPr>
        <p:spPr>
          <a:xfrm>
            <a:off x="3539066" y="4555066"/>
            <a:ext cx="2997200" cy="8805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6600"/>
                </a:solidFill>
              </a:rPr>
              <a:t>Correct answer</a:t>
            </a:r>
            <a:endParaRPr lang="en-US" sz="2400" b="1" dirty="0">
              <a:solidFill>
                <a:srgbClr val="FF6600"/>
              </a:solidFill>
            </a:endParaRPr>
          </a:p>
        </p:txBody>
      </p:sp>
      <p:sp>
        <p:nvSpPr>
          <p:cNvPr id="11" name="Rectangle 10"/>
          <p:cNvSpPr/>
          <p:nvPr/>
        </p:nvSpPr>
        <p:spPr>
          <a:xfrm>
            <a:off x="2813181" y="3581611"/>
            <a:ext cx="1064552" cy="2308324"/>
          </a:xfrm>
          <a:prstGeom prst="rect">
            <a:avLst/>
          </a:prstGeom>
        </p:spPr>
        <p:txBody>
          <a:bodyPr wrap="square">
            <a:spAutoFit/>
          </a:bodyPr>
          <a:lstStyle/>
          <a:p>
            <a:r>
              <a:rPr lang="en-US" sz="2400" b="1" dirty="0" smtClean="0">
                <a:solidFill>
                  <a:srgbClr val="FF0000"/>
                </a:solidFill>
              </a:rPr>
              <a:t>39%</a:t>
            </a:r>
          </a:p>
          <a:p>
            <a:r>
              <a:rPr lang="en-US" sz="2400" b="1" dirty="0" smtClean="0">
                <a:solidFill>
                  <a:srgbClr val="FF0000"/>
                </a:solidFill>
              </a:rPr>
              <a:t>44%</a:t>
            </a:r>
          </a:p>
          <a:p>
            <a:r>
              <a:rPr lang="en-US" sz="2400" b="1" dirty="0" smtClean="0"/>
              <a:t>4%</a:t>
            </a:r>
          </a:p>
          <a:p>
            <a:r>
              <a:rPr lang="en-US" sz="2400" b="1" dirty="0" smtClean="0"/>
              <a:t>7%</a:t>
            </a:r>
          </a:p>
          <a:p>
            <a:r>
              <a:rPr lang="en-US" sz="2400" b="1" dirty="0" smtClean="0"/>
              <a:t>6%</a:t>
            </a:r>
          </a:p>
          <a:p>
            <a:endParaRPr lang="en-US" sz="2400" b="1" dirty="0" smtClean="0"/>
          </a:p>
        </p:txBody>
      </p:sp>
    </p:spTree>
    <p:extLst>
      <p:ext uri="{BB962C8B-B14F-4D97-AF65-F5344CB8AC3E}">
        <p14:creationId xmlns:p14="http://schemas.microsoft.com/office/powerpoint/2010/main" val="421246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65666" y="3589655"/>
            <a:ext cx="5664201" cy="2308324"/>
          </a:xfrm>
          <a:prstGeom prst="rect">
            <a:avLst/>
          </a:prstGeom>
        </p:spPr>
        <p:txBody>
          <a:bodyPr wrap="square">
            <a:spAutoFit/>
          </a:bodyPr>
          <a:lstStyle/>
          <a:p>
            <a:r>
              <a:rPr lang="en-US" sz="2400" b="1" dirty="0" smtClean="0"/>
              <a:t>A) 3 X + 8 Y </a:t>
            </a:r>
            <a:r>
              <a:rPr lang="en-US" sz="2400" b="1" dirty="0" smtClean="0">
                <a:sym typeface="Wingdings"/>
              </a:rPr>
              <a:t> 3 XY</a:t>
            </a:r>
            <a:r>
              <a:rPr lang="en-US" sz="2400" b="1" baseline="-25000" dirty="0" smtClean="0">
                <a:sym typeface="Wingdings"/>
              </a:rPr>
              <a:t>2</a:t>
            </a:r>
            <a:r>
              <a:rPr lang="en-US" sz="2400" b="1" dirty="0" smtClean="0">
                <a:sym typeface="Wingdings"/>
              </a:rPr>
              <a:t> + 2 Y</a:t>
            </a:r>
            <a:endParaRPr lang="en-US" sz="2400" b="1" dirty="0" smtClean="0"/>
          </a:p>
          <a:p>
            <a:r>
              <a:rPr lang="en-US" sz="2400" b="1" dirty="0" smtClean="0"/>
              <a:t>B) 3 X + 6 Y </a:t>
            </a:r>
            <a:r>
              <a:rPr lang="en-US" sz="2400" b="1" dirty="0" smtClean="0">
                <a:sym typeface="Wingdings"/>
              </a:rPr>
              <a:t> X</a:t>
            </a:r>
            <a:r>
              <a:rPr lang="en-US" sz="2400" b="1" baseline="-25000" dirty="0" smtClean="0">
                <a:sym typeface="Wingdings"/>
              </a:rPr>
              <a:t>3</a:t>
            </a:r>
            <a:r>
              <a:rPr lang="en-US" sz="2400" b="1" dirty="0" smtClean="0">
                <a:sym typeface="Wingdings"/>
              </a:rPr>
              <a:t>Y</a:t>
            </a:r>
            <a:r>
              <a:rPr lang="en-US" sz="2400" b="1" baseline="-25000" dirty="0">
                <a:sym typeface="Wingdings"/>
              </a:rPr>
              <a:t>6</a:t>
            </a:r>
            <a:endParaRPr lang="en-US" sz="2400" b="1" dirty="0" smtClean="0"/>
          </a:p>
          <a:p>
            <a:r>
              <a:rPr lang="en-US" sz="2400" b="1" dirty="0" smtClean="0"/>
              <a:t>C) 3 X + 8 Y </a:t>
            </a:r>
            <a:r>
              <a:rPr lang="en-US" sz="2400" b="1" dirty="0" smtClean="0">
                <a:sym typeface="Wingdings"/>
              </a:rPr>
              <a:t> X</a:t>
            </a:r>
            <a:r>
              <a:rPr lang="en-US" sz="2400" b="1" baseline="-25000" dirty="0" smtClean="0">
                <a:sym typeface="Wingdings"/>
              </a:rPr>
              <a:t>3</a:t>
            </a:r>
            <a:r>
              <a:rPr lang="en-US" sz="2400" b="1" dirty="0" smtClean="0">
                <a:sym typeface="Wingdings"/>
              </a:rPr>
              <a:t>Y</a:t>
            </a:r>
            <a:r>
              <a:rPr lang="en-US" sz="2400" b="1" baseline="-25000" dirty="0">
                <a:sym typeface="Wingdings"/>
              </a:rPr>
              <a:t>8</a:t>
            </a:r>
            <a:endParaRPr lang="en-US" sz="2400" b="1" dirty="0" smtClean="0"/>
          </a:p>
          <a:p>
            <a:r>
              <a:rPr lang="en-US" sz="2400" b="1" dirty="0" smtClean="0"/>
              <a:t>D) X + 2 Y </a:t>
            </a:r>
            <a:r>
              <a:rPr lang="en-US" sz="2400" b="1" dirty="0" smtClean="0">
                <a:sym typeface="Wingdings"/>
              </a:rPr>
              <a:t> XY</a:t>
            </a:r>
            <a:r>
              <a:rPr lang="en-US" sz="2400" b="1" baseline="-25000" dirty="0">
                <a:sym typeface="Wingdings"/>
              </a:rPr>
              <a:t>2</a:t>
            </a:r>
            <a:endParaRPr lang="en-US" sz="2400" b="1" dirty="0" smtClean="0"/>
          </a:p>
          <a:p>
            <a:r>
              <a:rPr lang="en-US" sz="2400" b="1" dirty="0" smtClean="0"/>
              <a:t>E) X + Y</a:t>
            </a:r>
            <a:r>
              <a:rPr lang="en-US" sz="2400" b="1" baseline="-25000" dirty="0" smtClean="0"/>
              <a:t>2</a:t>
            </a:r>
            <a:r>
              <a:rPr lang="en-US" sz="2400" b="1" dirty="0" smtClean="0"/>
              <a:t> </a:t>
            </a:r>
            <a:r>
              <a:rPr lang="en-US" sz="2400" b="1" dirty="0" smtClean="0">
                <a:sym typeface="Wingdings"/>
              </a:rPr>
              <a:t> XY</a:t>
            </a:r>
            <a:r>
              <a:rPr lang="en-US" sz="2400" b="1" baseline="-25000" dirty="0" smtClean="0">
                <a:sym typeface="Wingdings"/>
              </a:rPr>
              <a:t>2</a:t>
            </a:r>
            <a:endParaRPr lang="en-US" sz="2400" b="1" dirty="0" smtClean="0"/>
          </a:p>
          <a:p>
            <a:endParaRPr lang="en-US" sz="2400" b="1" dirty="0" smtClean="0"/>
          </a:p>
        </p:txBody>
      </p:sp>
      <p:grpSp>
        <p:nvGrpSpPr>
          <p:cNvPr id="2" name="Group 1"/>
          <p:cNvGrpSpPr/>
          <p:nvPr/>
        </p:nvGrpSpPr>
        <p:grpSpPr>
          <a:xfrm>
            <a:off x="381000" y="151558"/>
            <a:ext cx="8382000" cy="3970318"/>
            <a:chOff x="381000" y="151558"/>
            <a:chExt cx="8382000" cy="3970318"/>
          </a:xfrm>
        </p:grpSpPr>
        <p:sp>
          <p:nvSpPr>
            <p:cNvPr id="4" name="TextBox 3"/>
            <p:cNvSpPr txBox="1"/>
            <p:nvPr/>
          </p:nvSpPr>
          <p:spPr>
            <a:xfrm>
              <a:off x="381000" y="151558"/>
              <a:ext cx="8382000" cy="3970318"/>
            </a:xfrm>
            <a:prstGeom prst="rect">
              <a:avLst/>
            </a:prstGeom>
            <a:noFill/>
          </p:spPr>
          <p:txBody>
            <a:bodyPr wrap="square" rtlCol="0">
              <a:spAutoFit/>
            </a:bodyPr>
            <a:lstStyle/>
            <a:p>
              <a:r>
                <a:rPr lang="en-US" sz="3600" b="1" dirty="0" smtClean="0"/>
                <a:t>Second Example from Test 1: </a:t>
              </a:r>
            </a:p>
            <a:p>
              <a:endParaRPr lang="en-US" sz="2400" b="1" dirty="0"/>
            </a:p>
            <a:p>
              <a:r>
                <a:rPr lang="en-US" sz="2400" b="1" dirty="0" smtClean="0"/>
                <a:t>Which of the reaction equations correctly describes this reaction?</a:t>
              </a:r>
              <a:endParaRPr lang="en-US" sz="2400" b="1" dirty="0"/>
            </a:p>
            <a:p>
              <a:endParaRPr lang="en-US" sz="3600" b="1" dirty="0" smtClean="0"/>
            </a:p>
            <a:p>
              <a:endParaRPr lang="en-US" sz="3600" b="1" dirty="0"/>
            </a:p>
            <a:p>
              <a:endParaRPr lang="en-US" sz="3600" b="1" dirty="0" smtClean="0"/>
            </a:p>
            <a:p>
              <a:endParaRPr lang="en-US" sz="3600" b="1" dirty="0"/>
            </a:p>
          </p:txBody>
        </p:sp>
        <p:pic>
          <p:nvPicPr>
            <p:cNvPr id="15" name="Picture 14"/>
            <p:cNvPicPr/>
            <p:nvPr/>
          </p:nvPicPr>
          <p:blipFill>
            <a:blip r:embed="rId2">
              <a:extLst>
                <a:ext uri="{28A0092B-C50C-407E-A947-70E740481C1C}">
                  <a14:useLocalDpi xmlns:a14="http://schemas.microsoft.com/office/drawing/2010/main" val="0"/>
                </a:ext>
              </a:extLst>
            </a:blip>
            <a:stretch>
              <a:fillRect/>
            </a:stretch>
          </p:blipFill>
          <p:spPr>
            <a:xfrm>
              <a:off x="2103966" y="1748367"/>
              <a:ext cx="4432300" cy="1397000"/>
            </a:xfrm>
            <a:prstGeom prst="rect">
              <a:avLst/>
            </a:prstGeom>
          </p:spPr>
        </p:pic>
      </p:grpSp>
    </p:spTree>
    <p:extLst>
      <p:ext uri="{BB962C8B-B14F-4D97-AF65-F5344CB8AC3E}">
        <p14:creationId xmlns:p14="http://schemas.microsoft.com/office/powerpoint/2010/main" val="1514228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317999" y="3606588"/>
            <a:ext cx="1064552" cy="2308324"/>
          </a:xfrm>
          <a:prstGeom prst="rect">
            <a:avLst/>
          </a:prstGeom>
        </p:spPr>
        <p:txBody>
          <a:bodyPr wrap="square">
            <a:spAutoFit/>
          </a:bodyPr>
          <a:lstStyle/>
          <a:p>
            <a:r>
              <a:rPr lang="en-US" sz="2400" b="1" dirty="0" smtClean="0">
                <a:solidFill>
                  <a:srgbClr val="FF0000"/>
                </a:solidFill>
              </a:rPr>
              <a:t>76</a:t>
            </a:r>
            <a:r>
              <a:rPr lang="en-US" b="1" dirty="0">
                <a:solidFill>
                  <a:srgbClr val="FF0000"/>
                </a:solidFill>
              </a:rPr>
              <a:t>%</a:t>
            </a:r>
            <a:endParaRPr lang="en-US" sz="2400" b="1" dirty="0" smtClean="0"/>
          </a:p>
          <a:p>
            <a:r>
              <a:rPr lang="en-US" sz="2400" b="1" dirty="0"/>
              <a:t>1</a:t>
            </a:r>
            <a:r>
              <a:rPr lang="en-US" sz="2400" b="1" dirty="0" smtClean="0"/>
              <a:t>%</a:t>
            </a:r>
          </a:p>
          <a:p>
            <a:r>
              <a:rPr lang="en-US" sz="2400" b="1" dirty="0"/>
              <a:t>0</a:t>
            </a:r>
            <a:r>
              <a:rPr lang="en-US" sz="2400" b="1" dirty="0" smtClean="0"/>
              <a:t>%</a:t>
            </a:r>
          </a:p>
          <a:p>
            <a:r>
              <a:rPr lang="en-US" sz="2400" b="1" dirty="0" smtClean="0"/>
              <a:t>23%</a:t>
            </a:r>
          </a:p>
          <a:p>
            <a:r>
              <a:rPr lang="en-US" sz="2400" b="1" dirty="0"/>
              <a:t>0</a:t>
            </a:r>
            <a:r>
              <a:rPr lang="en-US" sz="2400" b="1" dirty="0" smtClean="0"/>
              <a:t>%</a:t>
            </a:r>
          </a:p>
          <a:p>
            <a:endParaRPr lang="en-US" sz="2400" b="1" dirty="0" smtClean="0"/>
          </a:p>
        </p:txBody>
      </p:sp>
      <p:sp>
        <p:nvSpPr>
          <p:cNvPr id="6" name="Rectangle 5"/>
          <p:cNvSpPr/>
          <p:nvPr/>
        </p:nvSpPr>
        <p:spPr>
          <a:xfrm>
            <a:off x="465666" y="3589655"/>
            <a:ext cx="5664201" cy="2308324"/>
          </a:xfrm>
          <a:prstGeom prst="rect">
            <a:avLst/>
          </a:prstGeom>
        </p:spPr>
        <p:txBody>
          <a:bodyPr wrap="square">
            <a:spAutoFit/>
          </a:bodyPr>
          <a:lstStyle/>
          <a:p>
            <a:r>
              <a:rPr lang="en-US" sz="2400" b="1" dirty="0" smtClean="0"/>
              <a:t>A) 3 X + 8 Y </a:t>
            </a:r>
            <a:r>
              <a:rPr lang="en-US" sz="2400" b="1" dirty="0" smtClean="0">
                <a:sym typeface="Wingdings"/>
              </a:rPr>
              <a:t> 3 XY</a:t>
            </a:r>
            <a:r>
              <a:rPr lang="en-US" sz="2400" b="1" baseline="-25000" dirty="0" smtClean="0">
                <a:sym typeface="Wingdings"/>
              </a:rPr>
              <a:t>2</a:t>
            </a:r>
            <a:r>
              <a:rPr lang="en-US" sz="2400" b="1" dirty="0" smtClean="0">
                <a:sym typeface="Wingdings"/>
              </a:rPr>
              <a:t> + 2 Y</a:t>
            </a:r>
            <a:endParaRPr lang="en-US" sz="2400" b="1" dirty="0" smtClean="0"/>
          </a:p>
          <a:p>
            <a:r>
              <a:rPr lang="en-US" sz="2400" b="1" dirty="0" smtClean="0"/>
              <a:t>B) 3 X + 6 Y </a:t>
            </a:r>
            <a:r>
              <a:rPr lang="en-US" sz="2400" b="1" dirty="0" smtClean="0">
                <a:sym typeface="Wingdings"/>
              </a:rPr>
              <a:t> X</a:t>
            </a:r>
            <a:r>
              <a:rPr lang="en-US" sz="2400" b="1" baseline="-25000" dirty="0" smtClean="0">
                <a:sym typeface="Wingdings"/>
              </a:rPr>
              <a:t>3</a:t>
            </a:r>
            <a:r>
              <a:rPr lang="en-US" sz="2400" b="1" dirty="0" smtClean="0">
                <a:sym typeface="Wingdings"/>
              </a:rPr>
              <a:t>Y</a:t>
            </a:r>
            <a:r>
              <a:rPr lang="en-US" sz="2400" b="1" baseline="-25000" dirty="0">
                <a:sym typeface="Wingdings"/>
              </a:rPr>
              <a:t>6</a:t>
            </a:r>
            <a:endParaRPr lang="en-US" sz="2400" b="1" dirty="0" smtClean="0"/>
          </a:p>
          <a:p>
            <a:r>
              <a:rPr lang="en-US" sz="2400" b="1" dirty="0" smtClean="0"/>
              <a:t>C) 3 X + 8 Y </a:t>
            </a:r>
            <a:r>
              <a:rPr lang="en-US" sz="2400" b="1" dirty="0" smtClean="0">
                <a:sym typeface="Wingdings"/>
              </a:rPr>
              <a:t> X</a:t>
            </a:r>
            <a:r>
              <a:rPr lang="en-US" sz="2400" b="1" baseline="-25000" dirty="0" smtClean="0">
                <a:sym typeface="Wingdings"/>
              </a:rPr>
              <a:t>3</a:t>
            </a:r>
            <a:r>
              <a:rPr lang="en-US" sz="2400" b="1" dirty="0" smtClean="0">
                <a:sym typeface="Wingdings"/>
              </a:rPr>
              <a:t>Y</a:t>
            </a:r>
            <a:r>
              <a:rPr lang="en-US" sz="2400" b="1" baseline="-25000" dirty="0">
                <a:sym typeface="Wingdings"/>
              </a:rPr>
              <a:t>8</a:t>
            </a:r>
            <a:endParaRPr lang="en-US" sz="2400" b="1" dirty="0" smtClean="0"/>
          </a:p>
          <a:p>
            <a:r>
              <a:rPr lang="en-US" sz="2400" b="1" dirty="0" smtClean="0"/>
              <a:t>D) X + 2 Y </a:t>
            </a:r>
            <a:r>
              <a:rPr lang="en-US" sz="2400" b="1" dirty="0" smtClean="0">
                <a:sym typeface="Wingdings"/>
              </a:rPr>
              <a:t> XY</a:t>
            </a:r>
            <a:r>
              <a:rPr lang="en-US" sz="2400" b="1" baseline="-25000" dirty="0">
                <a:sym typeface="Wingdings"/>
              </a:rPr>
              <a:t>2</a:t>
            </a:r>
            <a:endParaRPr lang="en-US" sz="2400" b="1" dirty="0" smtClean="0"/>
          </a:p>
          <a:p>
            <a:r>
              <a:rPr lang="en-US" sz="2400" b="1" dirty="0" smtClean="0"/>
              <a:t>E) X + Y</a:t>
            </a:r>
            <a:r>
              <a:rPr lang="en-US" sz="2400" b="1" baseline="-25000" dirty="0" smtClean="0"/>
              <a:t>2</a:t>
            </a:r>
            <a:r>
              <a:rPr lang="en-US" sz="2400" b="1" dirty="0" smtClean="0"/>
              <a:t> </a:t>
            </a:r>
            <a:r>
              <a:rPr lang="en-US" sz="2400" b="1" dirty="0" smtClean="0">
                <a:sym typeface="Wingdings"/>
              </a:rPr>
              <a:t> XY</a:t>
            </a:r>
            <a:r>
              <a:rPr lang="en-US" sz="2400" b="1" baseline="-25000" dirty="0" smtClean="0">
                <a:sym typeface="Wingdings"/>
              </a:rPr>
              <a:t>2</a:t>
            </a:r>
            <a:endParaRPr lang="en-US" sz="2400" b="1" dirty="0" smtClean="0"/>
          </a:p>
          <a:p>
            <a:endParaRPr lang="en-US" sz="2400" b="1" dirty="0" smtClean="0"/>
          </a:p>
        </p:txBody>
      </p:sp>
      <p:sp>
        <p:nvSpPr>
          <p:cNvPr id="14" name="Left Arrow 13"/>
          <p:cNvSpPr/>
          <p:nvPr/>
        </p:nvSpPr>
        <p:spPr>
          <a:xfrm>
            <a:off x="5037666" y="4554855"/>
            <a:ext cx="2997200" cy="8805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6600"/>
                </a:solidFill>
              </a:rPr>
              <a:t>Correct answer</a:t>
            </a:r>
            <a:endParaRPr lang="en-US" sz="2400" b="1" dirty="0">
              <a:solidFill>
                <a:srgbClr val="FF6600"/>
              </a:solidFill>
            </a:endParaRPr>
          </a:p>
        </p:txBody>
      </p:sp>
      <p:grpSp>
        <p:nvGrpSpPr>
          <p:cNvPr id="2" name="Group 1"/>
          <p:cNvGrpSpPr/>
          <p:nvPr/>
        </p:nvGrpSpPr>
        <p:grpSpPr>
          <a:xfrm>
            <a:off x="381000" y="151558"/>
            <a:ext cx="8382000" cy="3970318"/>
            <a:chOff x="381000" y="151558"/>
            <a:chExt cx="8382000" cy="3970318"/>
          </a:xfrm>
        </p:grpSpPr>
        <p:sp>
          <p:nvSpPr>
            <p:cNvPr id="4" name="TextBox 3"/>
            <p:cNvSpPr txBox="1"/>
            <p:nvPr/>
          </p:nvSpPr>
          <p:spPr>
            <a:xfrm>
              <a:off x="381000" y="151558"/>
              <a:ext cx="8382000" cy="3970318"/>
            </a:xfrm>
            <a:prstGeom prst="rect">
              <a:avLst/>
            </a:prstGeom>
            <a:noFill/>
          </p:spPr>
          <p:txBody>
            <a:bodyPr wrap="square" rtlCol="0">
              <a:spAutoFit/>
            </a:bodyPr>
            <a:lstStyle/>
            <a:p>
              <a:r>
                <a:rPr lang="en-US" sz="3600" b="1" dirty="0"/>
                <a:t>Second Example from Test </a:t>
              </a:r>
              <a:r>
                <a:rPr lang="en-US" sz="3600" b="1" dirty="0" smtClean="0"/>
                <a:t>1 Solution: </a:t>
              </a:r>
              <a:endParaRPr lang="en-US" sz="3600" b="1" dirty="0"/>
            </a:p>
            <a:p>
              <a:endParaRPr lang="en-US" sz="2400" b="1" dirty="0"/>
            </a:p>
            <a:p>
              <a:r>
                <a:rPr lang="en-US" sz="2400" b="1" dirty="0" smtClean="0"/>
                <a:t>Which of the reaction equations correctly describes this reaction?</a:t>
              </a:r>
              <a:endParaRPr lang="en-US" sz="2400" b="1" dirty="0"/>
            </a:p>
            <a:p>
              <a:endParaRPr lang="en-US" sz="3600" b="1" dirty="0" smtClean="0"/>
            </a:p>
            <a:p>
              <a:endParaRPr lang="en-US" sz="3600" b="1" dirty="0"/>
            </a:p>
            <a:p>
              <a:endParaRPr lang="en-US" sz="3600" b="1" dirty="0" smtClean="0"/>
            </a:p>
            <a:p>
              <a:endParaRPr lang="en-US" sz="3600" b="1" dirty="0"/>
            </a:p>
          </p:txBody>
        </p:sp>
        <p:pic>
          <p:nvPicPr>
            <p:cNvPr id="15" name="Picture 14"/>
            <p:cNvPicPr/>
            <p:nvPr/>
          </p:nvPicPr>
          <p:blipFill>
            <a:blip r:embed="rId2">
              <a:extLst>
                <a:ext uri="{28A0092B-C50C-407E-A947-70E740481C1C}">
                  <a14:useLocalDpi xmlns:a14="http://schemas.microsoft.com/office/drawing/2010/main" val="0"/>
                </a:ext>
              </a:extLst>
            </a:blip>
            <a:stretch>
              <a:fillRect/>
            </a:stretch>
          </p:blipFill>
          <p:spPr>
            <a:xfrm>
              <a:off x="2103966" y="1748367"/>
              <a:ext cx="4432300" cy="1397000"/>
            </a:xfrm>
            <a:prstGeom prst="rect">
              <a:avLst/>
            </a:prstGeom>
          </p:spPr>
        </p:pic>
      </p:grpSp>
    </p:spTree>
    <p:extLst>
      <p:ext uri="{BB962C8B-B14F-4D97-AF65-F5344CB8AC3E}">
        <p14:creationId xmlns:p14="http://schemas.microsoft.com/office/powerpoint/2010/main" val="390541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81150" y="1981200"/>
            <a:ext cx="7543800" cy="2286000"/>
          </a:xfrm>
        </p:spPr>
        <p:txBody>
          <a:bodyPr/>
          <a:lstStyle/>
          <a:p>
            <a:pPr algn="ctr" eaLnBrk="1" hangingPunct="1"/>
            <a:r>
              <a:rPr lang="en-US" b="1" i="0" dirty="0" smtClean="0">
                <a:latin typeface="Rockwell" pitchFamily="18" charset="0"/>
              </a:rPr>
              <a:t>Using Metacognition to Become an Expert Learner</a:t>
            </a:r>
            <a:br>
              <a:rPr lang="en-US" b="1" i="0" dirty="0" smtClean="0">
                <a:latin typeface="Rockwell" pitchFamily="18" charset="0"/>
              </a:rPr>
            </a:br>
            <a:r>
              <a:rPr lang="en-US" b="1" i="0" dirty="0" smtClean="0">
                <a:latin typeface="Rockwell" pitchFamily="18" charset="0"/>
              </a:rPr>
              <a:t>in Chemistry</a:t>
            </a:r>
          </a:p>
        </p:txBody>
      </p:sp>
      <p:sp>
        <p:nvSpPr>
          <p:cNvPr id="19459" name="Rectangle 3"/>
          <p:cNvSpPr>
            <a:spLocks noGrp="1" noChangeArrowheads="1"/>
          </p:cNvSpPr>
          <p:nvPr>
            <p:ph type="subTitle" idx="1"/>
          </p:nvPr>
        </p:nvSpPr>
        <p:spPr>
          <a:xfrm>
            <a:off x="1371600" y="4191000"/>
            <a:ext cx="6477000" cy="1828800"/>
          </a:xfrm>
        </p:spPr>
        <p:txBody>
          <a:bodyPr/>
          <a:lstStyle/>
          <a:p>
            <a:pPr algn="ctr" eaLnBrk="1" hangingPunct="1"/>
            <a:endParaRPr lang="en-US" smtClean="0">
              <a:solidFill>
                <a:srgbClr val="000000"/>
              </a:solidFill>
            </a:endParaRPr>
          </a:p>
          <a:p>
            <a:pPr eaLnBrk="1" hangingPunct="1"/>
            <a:endParaRPr lang="en-US" smtClean="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609600"/>
            <a:ext cx="7772400" cy="1143000"/>
          </a:xfrm>
        </p:spPr>
        <p:txBody>
          <a:bodyPr/>
          <a:lstStyle/>
          <a:p>
            <a:r>
              <a:rPr lang="en-US" sz="3200" dirty="0"/>
              <a:t>What’s your career track?</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41660541"/>
              </p:ext>
            </p:extLst>
          </p:nvPr>
        </p:nvGraphicFramePr>
        <p:xfrm>
          <a:off x="4520339" y="1466850"/>
          <a:ext cx="4572000" cy="5143500"/>
        </p:xfrm>
        <a:graphic>
          <a:graphicData uri="http://schemas.openxmlformats.org/presentationml/2006/ole">
            <mc:AlternateContent xmlns:mc="http://schemas.openxmlformats.org/markup-compatibility/2006">
              <mc:Choice xmlns:v="urn:schemas-microsoft-com:vml" Requires="v">
                <p:oleObj spid="_x0000_s8218" name="Chart" r:id="rId7" imgW="4571926" imgH="5143422" progId="MSGraph.Chart.8">
                  <p:embed followColorScheme="full"/>
                </p:oleObj>
              </mc:Choice>
              <mc:Fallback>
                <p:oleObj name="Chart" r:id="rId7" imgW="4571926" imgH="5143422" progId="MSGraph.Chart.8">
                  <p:embed followColorScheme="full"/>
                  <p:pic>
                    <p:nvPicPr>
                      <p:cNvPr id="0" name=""/>
                      <p:cNvPicPr>
                        <a:picLocks noChangeAspect="1" noChangeArrowheads="1"/>
                      </p:cNvPicPr>
                      <p:nvPr/>
                    </p:nvPicPr>
                    <p:blipFill>
                      <a:blip r:embed="rId8"/>
                      <a:srcRect/>
                      <a:stretch>
                        <a:fillRect/>
                      </a:stretch>
                    </p:blipFill>
                    <p:spPr bwMode="auto">
                      <a:xfrm>
                        <a:off x="4520339" y="146685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PAnswers"/>
          <p:cNvSpPr txBox="1">
            <a:spLocks/>
          </p:cNvSpPr>
          <p:nvPr>
            <p:custDataLst>
              <p:tags r:id="rId4"/>
            </p:custDataLst>
          </p:nvPr>
        </p:nvSpPr>
        <p:spPr bwMode="auto">
          <a:xfrm>
            <a:off x="241515" y="1600200"/>
            <a:ext cx="4495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Blip>
                <a:blip r:embed="rId9"/>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0"/>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514350" indent="-514350">
              <a:spcAft>
                <a:spcPts val="0"/>
              </a:spcAft>
              <a:buFontTx/>
              <a:buAutoNum type="arabicPeriod"/>
            </a:pPr>
            <a:r>
              <a:rPr lang="en-US" kern="0" dirty="0" smtClean="0"/>
              <a:t>Education</a:t>
            </a:r>
          </a:p>
          <a:p>
            <a:pPr marL="514350" indent="-514350">
              <a:spcAft>
                <a:spcPts val="0"/>
              </a:spcAft>
              <a:buFontTx/>
              <a:buAutoNum type="arabicPeriod"/>
            </a:pPr>
            <a:r>
              <a:rPr lang="en-US" kern="0" dirty="0" smtClean="0"/>
              <a:t>Engineering</a:t>
            </a:r>
          </a:p>
          <a:p>
            <a:pPr marL="514350" indent="-514350">
              <a:spcAft>
                <a:spcPts val="0"/>
              </a:spcAft>
              <a:buFontTx/>
              <a:buAutoNum type="arabicPeriod"/>
            </a:pPr>
            <a:r>
              <a:rPr lang="en-US" kern="0" dirty="0" smtClean="0"/>
              <a:t>Pre-Dent</a:t>
            </a:r>
          </a:p>
          <a:p>
            <a:pPr marL="514350" indent="-514350">
              <a:spcAft>
                <a:spcPts val="0"/>
              </a:spcAft>
              <a:buFontTx/>
              <a:buAutoNum type="arabicPeriod"/>
            </a:pPr>
            <a:r>
              <a:rPr lang="en-US" kern="0" dirty="0" smtClean="0"/>
              <a:t>Pre-Med</a:t>
            </a:r>
          </a:p>
          <a:p>
            <a:pPr marL="0" indent="0">
              <a:spcAft>
                <a:spcPts val="0"/>
              </a:spcAft>
              <a:buFontTx/>
              <a:buNone/>
            </a:pPr>
            <a:r>
              <a:rPr lang="en-US" kern="0" dirty="0" smtClean="0"/>
              <a:t>5. Pre-Nursing</a:t>
            </a:r>
          </a:p>
          <a:p>
            <a:pPr marL="0" indent="0">
              <a:spcAft>
                <a:spcPts val="0"/>
              </a:spcAft>
              <a:buFontTx/>
              <a:buNone/>
            </a:pPr>
            <a:r>
              <a:rPr lang="en-US" kern="0" dirty="0" smtClean="0"/>
              <a:t>6. Pre-Pharmacy</a:t>
            </a:r>
          </a:p>
          <a:p>
            <a:pPr marL="0" indent="0">
              <a:spcAft>
                <a:spcPts val="0"/>
              </a:spcAft>
              <a:buFontTx/>
              <a:buNone/>
            </a:pPr>
            <a:r>
              <a:rPr lang="en-US" kern="0" dirty="0" smtClean="0"/>
              <a:t>7. Pre-Vet</a:t>
            </a:r>
          </a:p>
          <a:p>
            <a:pPr marL="0" indent="0">
              <a:spcAft>
                <a:spcPts val="0"/>
              </a:spcAft>
              <a:buFontTx/>
              <a:buNone/>
            </a:pPr>
            <a:r>
              <a:rPr lang="en-US" kern="0" dirty="0" smtClean="0"/>
              <a:t>8. Other Pre-Health </a:t>
            </a:r>
          </a:p>
          <a:p>
            <a:pPr marL="0" indent="0">
              <a:spcAft>
                <a:spcPts val="0"/>
              </a:spcAft>
              <a:buFontTx/>
              <a:buNone/>
            </a:pPr>
            <a:r>
              <a:rPr lang="en-US" kern="0" dirty="0" smtClean="0"/>
              <a:t>9. Other</a:t>
            </a:r>
            <a:endParaRPr lang="en-US" kern="0" dirty="0"/>
          </a:p>
        </p:txBody>
      </p:sp>
      <p:grpSp>
        <p:nvGrpSpPr>
          <p:cNvPr id="10" name="CountdownNew"/>
          <p:cNvGrpSpPr/>
          <p:nvPr>
            <p:custDataLst>
              <p:tags r:id="rId5"/>
            </p:custDataLst>
          </p:nvPr>
        </p:nvGrpSpPr>
        <p:grpSpPr>
          <a:xfrm>
            <a:off x="7874000" y="5842000"/>
            <a:ext cx="1270000" cy="1016000"/>
            <a:chOff x="8318500" y="6032500"/>
            <a:chExt cx="1270000" cy="1016000"/>
          </a:xfrm>
        </p:grpSpPr>
        <p:pic>
          <p:nvPicPr>
            <p:cNvPr id="9" name="CDShape"/>
            <p:cNvPicPr>
              <a:picLocks/>
            </p:cNvPicPr>
            <p:nvPr/>
          </p:nvPicPr>
          <p:blipFill>
            <a:blip r:embed="rId11">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8" name="CDTransText"/>
            <p:cNvSpPr txBox="1"/>
            <p:nvPr/>
          </p:nvSpPr>
          <p:spPr>
            <a:xfrm>
              <a:off x="8318500" y="6604000"/>
              <a:ext cx="1270000" cy="444500"/>
            </a:xfrm>
            <a:prstGeom prst="rect">
              <a:avLst/>
            </a:prstGeom>
            <a:noFill/>
          </p:spPr>
          <p:txBody>
            <a:bodyPr vert="horz" rtlCol="0">
              <a:noAutofit/>
            </a:bodyPr>
            <a:lstStyle/>
            <a:p>
              <a:pPr algn="ctr"/>
              <a:r>
                <a:rPr lang="en-US" sz="900" b="1" smtClean="0">
                  <a:solidFill>
                    <a:srgbClr val="FFFFFF"/>
                  </a:solidFill>
                  <a:effectLst>
                    <a:prstShdw prst="shdw14" dist="35921" dir="2700000">
                      <a:scrgbClr r="0" g="0" b="0">
                        <a:alpha val="43000"/>
                      </a:scrgbClr>
                    </a:prstShdw>
                  </a:effectLst>
                  <a:latin typeface="Tahoma"/>
                </a:rPr>
                <a:t>Countdown</a:t>
              </a:r>
              <a:endParaRPr lang="en-US" sz="900" b="1">
                <a:solidFill>
                  <a:srgbClr val="FFFFFF"/>
                </a:solidFill>
                <a:effectLst>
                  <a:prstShdw prst="shdw14" dist="35921" dir="2700000">
                    <a:scrgbClr r="0" g="0" b="0">
                      <a:alpha val="43000"/>
                    </a:scrgbClr>
                  </a:prstShdw>
                </a:effectLst>
                <a:latin typeface="Tahoma"/>
              </a:endParaRPr>
            </a:p>
          </p:txBody>
        </p:sp>
        <p:sp>
          <p:nvSpPr>
            <p:cNvPr id="7" name="CDText"/>
            <p:cNvSpPr txBox="1"/>
            <p:nvPr/>
          </p:nvSpPr>
          <p:spPr>
            <a:xfrm>
              <a:off x="8356600" y="6032500"/>
              <a:ext cx="1206500" cy="508000"/>
            </a:xfrm>
            <a:prstGeom prst="rect">
              <a:avLst/>
            </a:prstGeom>
            <a:noFill/>
          </p:spPr>
          <p:txBody>
            <a:bodyPr vert="horz" rtlCol="0" anchor="ctr" anchorCtr="1">
              <a:noAutofit/>
            </a:bodyPr>
            <a:lstStyle/>
            <a:p>
              <a:pPr algn="ctr"/>
              <a:r>
                <a:rPr lang="en-US" b="1" smtClean="0">
                  <a:solidFill>
                    <a:srgbClr val="000000"/>
                  </a:solidFill>
                  <a:latin typeface="Tahoma"/>
                </a:rPr>
                <a:t>10</a:t>
              </a:r>
              <a:endParaRPr lang="en-US" b="1">
                <a:solidFill>
                  <a:srgbClr val="000000"/>
                </a:solidFill>
                <a:latin typeface="Tahoma"/>
              </a:endParaRPr>
            </a:p>
          </p:txBody>
        </p:sp>
      </p:grpSp>
    </p:spTree>
    <p:custDataLst>
      <p:tags r:id="rId2"/>
    </p:custDataLst>
    <p:extLst>
      <p:ext uri="{BB962C8B-B14F-4D97-AF65-F5344CB8AC3E}">
        <p14:creationId xmlns:p14="http://schemas.microsoft.com/office/powerpoint/2010/main" val="158029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609600"/>
            <a:ext cx="7772400" cy="1143000"/>
          </a:xfrm>
        </p:spPr>
        <p:txBody>
          <a:bodyPr/>
          <a:lstStyle/>
          <a:p>
            <a:pPr algn="ctr" eaLnBrk="1" hangingPunct="1"/>
            <a:r>
              <a:rPr lang="en-US" dirty="0" smtClean="0"/>
              <a:t>Metacognition</a:t>
            </a:r>
          </a:p>
        </p:txBody>
      </p:sp>
      <p:sp>
        <p:nvSpPr>
          <p:cNvPr id="25603" name="Rectangle 3"/>
          <p:cNvSpPr>
            <a:spLocks noGrp="1" noChangeArrowheads="1"/>
          </p:cNvSpPr>
          <p:nvPr>
            <p:ph type="body" idx="1"/>
          </p:nvPr>
        </p:nvSpPr>
        <p:spPr>
          <a:xfrm>
            <a:off x="457200" y="1752600"/>
            <a:ext cx="8458200" cy="4876800"/>
          </a:xfrm>
        </p:spPr>
        <p:txBody>
          <a:bodyPr/>
          <a:lstStyle/>
          <a:p>
            <a:pPr eaLnBrk="1" hangingPunct="1">
              <a:buFont typeface="Wingdings" pitchFamily="2" charset="2"/>
              <a:buNone/>
            </a:pPr>
            <a:r>
              <a:rPr lang="en-US" b="1" dirty="0" smtClean="0"/>
              <a:t>The ability to:</a:t>
            </a:r>
          </a:p>
          <a:p>
            <a:pPr eaLnBrk="1" hangingPunct="1"/>
            <a:r>
              <a:rPr lang="en-US" b="1" dirty="0" smtClean="0"/>
              <a:t>think about thinking</a:t>
            </a:r>
          </a:p>
          <a:p>
            <a:pPr eaLnBrk="1" hangingPunct="1"/>
            <a:r>
              <a:rPr lang="en-US" b="1" dirty="0" smtClean="0"/>
              <a:t>be consciously aware of oneself as a problem solver</a:t>
            </a:r>
          </a:p>
          <a:p>
            <a:pPr eaLnBrk="1" hangingPunct="1"/>
            <a:r>
              <a:rPr lang="en-US" b="1" dirty="0" smtClean="0"/>
              <a:t>monitor and control one’s mental processing (e.g. “Am I understanding this material?”)</a:t>
            </a:r>
          </a:p>
          <a:p>
            <a:pPr eaLnBrk="1" hangingPunct="1"/>
            <a:r>
              <a:rPr lang="en-US" b="1" dirty="0" smtClean="0"/>
              <a:t>accurately judge one’s level of learning</a:t>
            </a:r>
          </a:p>
          <a:p>
            <a:pPr eaLnBrk="1" hangingPunct="1"/>
            <a:endParaRPr lang="en-US" dirty="0" smtClean="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10243"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a:p>
        </p:txBody>
      </p:sp>
      <p:sp>
        <p:nvSpPr>
          <p:cNvPr id="10244"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a:p>
        </p:txBody>
      </p:sp>
      <p:sp>
        <p:nvSpPr>
          <p:cNvPr id="10245"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Evaluation</a:t>
            </a:r>
          </a:p>
        </p:txBody>
      </p:sp>
      <p:sp>
        <p:nvSpPr>
          <p:cNvPr id="10246"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Synthesis</a:t>
            </a:r>
          </a:p>
        </p:txBody>
      </p:sp>
      <p:sp>
        <p:nvSpPr>
          <p:cNvPr id="10247"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Analysis</a:t>
            </a:r>
          </a:p>
        </p:txBody>
      </p:sp>
      <p:sp>
        <p:nvSpPr>
          <p:cNvPr id="10248"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Application</a:t>
            </a:r>
          </a:p>
        </p:txBody>
      </p:sp>
      <p:sp>
        <p:nvSpPr>
          <p:cNvPr id="10249" name="Text Box 9"/>
          <p:cNvSpPr txBox="1">
            <a:spLocks noChangeArrowheads="1"/>
          </p:cNvSpPr>
          <p:nvPr/>
        </p:nvSpPr>
        <p:spPr bwMode="auto">
          <a:xfrm>
            <a:off x="3400425" y="4681538"/>
            <a:ext cx="2424113" cy="417512"/>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Comprehension</a:t>
            </a:r>
          </a:p>
        </p:txBody>
      </p:sp>
      <p:sp>
        <p:nvSpPr>
          <p:cNvPr id="10250" name="Text Box 10"/>
          <p:cNvSpPr txBox="1">
            <a:spLocks noChangeArrowheads="1"/>
          </p:cNvSpPr>
          <p:nvPr/>
        </p:nvSpPr>
        <p:spPr bwMode="auto">
          <a:xfrm>
            <a:off x="3708400" y="5849938"/>
            <a:ext cx="1801813" cy="417512"/>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Knowledge</a:t>
            </a:r>
          </a:p>
        </p:txBody>
      </p:sp>
      <p:sp>
        <p:nvSpPr>
          <p:cNvPr id="10251" name="Text Box 11"/>
          <p:cNvSpPr txBox="1">
            <a:spLocks noChangeArrowheads="1"/>
          </p:cNvSpPr>
          <p:nvPr/>
        </p:nvSpPr>
        <p:spPr bwMode="auto">
          <a:xfrm>
            <a:off x="5680075" y="762000"/>
            <a:ext cx="1825625" cy="10842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Making decisions and supporting views; requires understanding of values.</a:t>
            </a:r>
          </a:p>
        </p:txBody>
      </p:sp>
      <p:sp>
        <p:nvSpPr>
          <p:cNvPr id="10252" name="Text Box 12"/>
          <p:cNvSpPr txBox="1">
            <a:spLocks noChangeArrowheads="1"/>
          </p:cNvSpPr>
          <p:nvPr/>
        </p:nvSpPr>
        <p:spPr bwMode="auto">
          <a:xfrm>
            <a:off x="812800" y="1371600"/>
            <a:ext cx="2286000" cy="88582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Combining information to form a unique product; requires creativity and originality.</a:t>
            </a:r>
          </a:p>
        </p:txBody>
      </p:sp>
      <p:sp>
        <p:nvSpPr>
          <p:cNvPr id="10253" name="Text Box 13"/>
          <p:cNvSpPr txBox="1">
            <a:spLocks noChangeArrowheads="1"/>
          </p:cNvSpPr>
          <p:nvPr/>
        </p:nvSpPr>
        <p:spPr bwMode="auto">
          <a:xfrm>
            <a:off x="315913" y="3048000"/>
            <a:ext cx="2354262" cy="1481138"/>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Using information to solve problems; transferring abstract or theoretical ideas to practical situations. Identifying connections and relationships and how they apply.</a:t>
            </a:r>
          </a:p>
        </p:txBody>
      </p:sp>
      <p:sp>
        <p:nvSpPr>
          <p:cNvPr id="10254" name="Text Box 14"/>
          <p:cNvSpPr txBox="1">
            <a:spLocks noChangeArrowheads="1"/>
          </p:cNvSpPr>
          <p:nvPr/>
        </p:nvSpPr>
        <p:spPr bwMode="auto">
          <a:xfrm>
            <a:off x="6692900" y="4235450"/>
            <a:ext cx="1384300" cy="10842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Restating in your own words; paraphrasing, summarizing, translating.</a:t>
            </a:r>
          </a:p>
        </p:txBody>
      </p:sp>
      <p:sp>
        <p:nvSpPr>
          <p:cNvPr id="10255" name="Text Box 15"/>
          <p:cNvSpPr txBox="1">
            <a:spLocks noChangeArrowheads="1"/>
          </p:cNvSpPr>
          <p:nvPr/>
        </p:nvSpPr>
        <p:spPr bwMode="auto">
          <a:xfrm>
            <a:off x="315913" y="5105400"/>
            <a:ext cx="2146300" cy="1282700"/>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Memorizing verbatim information. Being able to remember, but not necessarily fully understanding the material.</a:t>
            </a:r>
          </a:p>
        </p:txBody>
      </p:sp>
      <p:sp>
        <p:nvSpPr>
          <p:cNvPr id="10256"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a:p>
        </p:txBody>
      </p:sp>
      <p:sp>
        <p:nvSpPr>
          <p:cNvPr id="10257" name="AutoShape 17"/>
          <p:cNvSpPr>
            <a:spLocks noChangeArrowheads="1"/>
          </p:cNvSpPr>
          <p:nvPr/>
        </p:nvSpPr>
        <p:spPr bwMode="auto">
          <a:xfrm>
            <a:off x="4953000" y="1066800"/>
            <a:ext cx="1039813" cy="133350"/>
          </a:xfrm>
          <a:prstGeom prst="rightArrow">
            <a:avLst>
              <a:gd name="adj1" fmla="val 50000"/>
              <a:gd name="adj2" fmla="val 194941"/>
            </a:avLst>
          </a:prstGeom>
          <a:solidFill>
            <a:schemeClr val="folHlink"/>
          </a:solidFill>
          <a:ln w="9525">
            <a:solidFill>
              <a:schemeClr val="tx1"/>
            </a:solidFill>
            <a:miter lim="800000"/>
            <a:headEnd/>
            <a:tailEnd/>
          </a:ln>
        </p:spPr>
        <p:txBody>
          <a:bodyPr wrap="none" anchor="ctr"/>
          <a:lstStyle/>
          <a:p>
            <a:endParaRPr lang="en-US"/>
          </a:p>
        </p:txBody>
      </p:sp>
      <p:sp>
        <p:nvSpPr>
          <p:cNvPr id="10258"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a:p>
        </p:txBody>
      </p:sp>
      <p:sp>
        <p:nvSpPr>
          <p:cNvPr id="10259" name="AutoShape 19"/>
          <p:cNvSpPr>
            <a:spLocks noChangeArrowheads="1"/>
          </p:cNvSpPr>
          <p:nvPr/>
        </p:nvSpPr>
        <p:spPr bwMode="auto">
          <a:xfrm>
            <a:off x="2286000" y="3765550"/>
            <a:ext cx="1316038" cy="133350"/>
          </a:xfrm>
          <a:prstGeom prst="leftArrow">
            <a:avLst>
              <a:gd name="adj1" fmla="val 50000"/>
              <a:gd name="adj2" fmla="val 246726"/>
            </a:avLst>
          </a:prstGeom>
          <a:solidFill>
            <a:schemeClr val="folHlink"/>
          </a:solidFill>
          <a:ln w="9525">
            <a:solidFill>
              <a:schemeClr val="tx1"/>
            </a:solidFill>
            <a:miter lim="800000"/>
            <a:headEnd/>
            <a:tailEnd/>
          </a:ln>
        </p:spPr>
        <p:txBody>
          <a:bodyPr wrap="none" anchor="ctr"/>
          <a:lstStyle/>
          <a:p>
            <a:endParaRPr lang="en-US"/>
          </a:p>
        </p:txBody>
      </p:sp>
      <p:sp>
        <p:nvSpPr>
          <p:cNvPr id="10260" name="AutoShape 20"/>
          <p:cNvSpPr>
            <a:spLocks noChangeArrowheads="1"/>
          </p:cNvSpPr>
          <p:nvPr/>
        </p:nvSpPr>
        <p:spPr bwMode="auto">
          <a:xfrm>
            <a:off x="5888038" y="4800600"/>
            <a:ext cx="1046162" cy="149225"/>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a:p>
        </p:txBody>
      </p:sp>
      <p:sp>
        <p:nvSpPr>
          <p:cNvPr id="10261" name="AutoShape 21"/>
          <p:cNvSpPr>
            <a:spLocks noChangeArrowheads="1"/>
          </p:cNvSpPr>
          <p:nvPr/>
        </p:nvSpPr>
        <p:spPr bwMode="auto">
          <a:xfrm>
            <a:off x="2035175" y="5997575"/>
            <a:ext cx="1535113" cy="134938"/>
          </a:xfrm>
          <a:prstGeom prst="leftArrow">
            <a:avLst>
              <a:gd name="adj1" fmla="val 50000"/>
              <a:gd name="adj2" fmla="val 284411"/>
            </a:avLst>
          </a:prstGeom>
          <a:solidFill>
            <a:schemeClr val="folHlink"/>
          </a:solidFill>
          <a:ln w="9525">
            <a:solidFill>
              <a:schemeClr val="tx1"/>
            </a:solidFill>
            <a:miter lim="800000"/>
            <a:headEnd/>
            <a:tailEnd/>
          </a:ln>
        </p:spPr>
        <p:txBody>
          <a:bodyPr wrap="none" anchor="ctr"/>
          <a:lstStyle/>
          <a:p>
            <a:endParaRPr lang="en-US"/>
          </a:p>
        </p:txBody>
      </p:sp>
      <p:sp>
        <p:nvSpPr>
          <p:cNvPr id="10262"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a:solidFill>
                  <a:schemeClr val="tx1"/>
                </a:solidFill>
                <a:latin typeface="Kabel Bk BT" pitchFamily="34" charset="0"/>
              </a:rPr>
              <a:t>Bloom’s Taxonomy</a:t>
            </a:r>
          </a:p>
        </p:txBody>
      </p:sp>
      <p:sp>
        <p:nvSpPr>
          <p:cNvPr id="10263" name="Text Box 23"/>
          <p:cNvSpPr txBox="1">
            <a:spLocks noChangeArrowheads="1"/>
          </p:cNvSpPr>
          <p:nvPr/>
        </p:nvSpPr>
        <p:spPr bwMode="auto">
          <a:xfrm>
            <a:off x="1384300" y="6462713"/>
            <a:ext cx="6445250" cy="250825"/>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100">
                <a:solidFill>
                  <a:schemeClr val="tx1"/>
                </a:solidFill>
                <a:latin typeface="Kabel Bk BT" pitchFamily="34" charset="0"/>
              </a:rPr>
              <a:t>Louisiana State University </a:t>
            </a:r>
            <a:r>
              <a:rPr lang="en-US" sz="1100">
                <a:solidFill>
                  <a:schemeClr val="tx1"/>
                </a:solidFill>
                <a:latin typeface="Kabel Bk BT" pitchFamily="34" charset="0"/>
                <a:sym typeface="Wingdings 2" pitchFamily="18" charset="2"/>
              </a:rPr>
              <a:t></a:t>
            </a:r>
            <a:r>
              <a:rPr lang="en-US" sz="1100">
                <a:solidFill>
                  <a:schemeClr val="tx1"/>
                </a:solidFill>
                <a:latin typeface="Kabel Bk BT" pitchFamily="34" charset="0"/>
              </a:rPr>
              <a:t> Center for Academic Success </a:t>
            </a:r>
            <a:r>
              <a:rPr lang="en-US" sz="1100">
                <a:solidFill>
                  <a:schemeClr val="tx1"/>
                </a:solidFill>
                <a:latin typeface="Kabel Bk BT" pitchFamily="34" charset="0"/>
                <a:sym typeface="Wingdings 2" pitchFamily="18" charset="2"/>
              </a:rPr>
              <a:t></a:t>
            </a:r>
            <a:r>
              <a:rPr lang="en-US" sz="1100">
                <a:solidFill>
                  <a:schemeClr val="tx1"/>
                </a:solidFill>
                <a:latin typeface="Kabel Bk BT" pitchFamily="34" charset="0"/>
              </a:rPr>
              <a:t> B-31 Coates Hall </a:t>
            </a:r>
            <a:r>
              <a:rPr lang="en-US" sz="1100">
                <a:solidFill>
                  <a:schemeClr val="tx1"/>
                </a:solidFill>
                <a:latin typeface="Kabel Bk BT" pitchFamily="34" charset="0"/>
                <a:sym typeface="Wingdings 2" pitchFamily="18" charset="2"/>
              </a:rPr>
              <a:t></a:t>
            </a:r>
            <a:r>
              <a:rPr lang="en-US" sz="1100">
                <a:solidFill>
                  <a:schemeClr val="tx1"/>
                </a:solidFill>
                <a:latin typeface="Kabel Bk BT" pitchFamily="34" charset="0"/>
              </a:rPr>
              <a:t> 225-578-2872 </a:t>
            </a:r>
            <a:r>
              <a:rPr lang="en-US" sz="1100">
                <a:solidFill>
                  <a:schemeClr val="tx1"/>
                </a:solidFill>
                <a:latin typeface="Kabel Bk BT" pitchFamily="34" charset="0"/>
                <a:sym typeface="Wingdings 2" pitchFamily="18" charset="2"/>
              </a:rPr>
              <a:t></a:t>
            </a:r>
            <a:r>
              <a:rPr lang="en-US" sz="1100">
                <a:solidFill>
                  <a:schemeClr val="tx1"/>
                </a:solidFill>
                <a:latin typeface="Kabel Bk BT" pitchFamily="34" charset="0"/>
              </a:rPr>
              <a:t> www.cas.lsu.edu</a:t>
            </a:r>
          </a:p>
        </p:txBody>
      </p:sp>
      <p:sp>
        <p:nvSpPr>
          <p:cNvPr id="10264"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a:p>
        </p:txBody>
      </p:sp>
      <p:sp>
        <p:nvSpPr>
          <p:cNvPr id="10265"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a:p>
        </p:txBody>
      </p:sp>
      <p:sp>
        <p:nvSpPr>
          <p:cNvPr id="10266" name="AutoShape 26"/>
          <p:cNvSpPr>
            <a:spLocks/>
          </p:cNvSpPr>
          <p:nvPr/>
        </p:nvSpPr>
        <p:spPr bwMode="auto">
          <a:xfrm>
            <a:off x="8153400" y="4953000"/>
            <a:ext cx="228600" cy="1143000"/>
          </a:xfrm>
          <a:prstGeom prst="rightBracket">
            <a:avLst>
              <a:gd name="adj" fmla="val 41667"/>
            </a:avLst>
          </a:prstGeom>
          <a:noFill/>
          <a:ln w="9525">
            <a:solidFill>
              <a:schemeClr val="tx1"/>
            </a:solidFill>
            <a:round/>
            <a:headEnd/>
            <a:tailEnd/>
          </a:ln>
        </p:spPr>
        <p:txBody>
          <a:bodyPr wrap="none" anchor="ctr"/>
          <a:lstStyle/>
          <a:p>
            <a:endParaRPr lang="en-US"/>
          </a:p>
        </p:txBody>
      </p:sp>
      <p:sp>
        <p:nvSpPr>
          <p:cNvPr id="10267" name="Text Box 27"/>
          <p:cNvSpPr txBox="1">
            <a:spLocks noChangeArrowheads="1"/>
          </p:cNvSpPr>
          <p:nvPr/>
        </p:nvSpPr>
        <p:spPr bwMode="auto">
          <a:xfrm>
            <a:off x="5949950" y="2286000"/>
            <a:ext cx="1593850" cy="1084263"/>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Identifying components; determining arrangement, logic, and semantics.</a:t>
            </a:r>
          </a:p>
        </p:txBody>
      </p:sp>
      <p:sp>
        <p:nvSpPr>
          <p:cNvPr id="10268"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a:p>
        </p:txBody>
      </p:sp>
      <p:sp>
        <p:nvSpPr>
          <p:cNvPr id="10269" name="AutoShape 29"/>
          <p:cNvSpPr>
            <a:spLocks/>
          </p:cNvSpPr>
          <p:nvPr/>
        </p:nvSpPr>
        <p:spPr bwMode="auto">
          <a:xfrm>
            <a:off x="8153400" y="2616200"/>
            <a:ext cx="228600" cy="1143000"/>
          </a:xfrm>
          <a:prstGeom prst="rightBracket">
            <a:avLst>
              <a:gd name="adj" fmla="val 41667"/>
            </a:avLst>
          </a:prstGeom>
          <a:noFill/>
          <a:ln w="9525">
            <a:solidFill>
              <a:schemeClr val="tx1"/>
            </a:solidFill>
            <a:round/>
            <a:headEnd/>
            <a:tailEnd/>
          </a:ln>
        </p:spPr>
        <p:txBody>
          <a:bodyPr wrap="none" anchor="ctr"/>
          <a:lstStyle/>
          <a:p>
            <a:endParaRPr lang="en-US"/>
          </a:p>
        </p:txBody>
      </p:sp>
      <p:sp>
        <p:nvSpPr>
          <p:cNvPr id="10270" name="AutoShape 30"/>
          <p:cNvSpPr>
            <a:spLocks/>
          </p:cNvSpPr>
          <p:nvPr/>
        </p:nvSpPr>
        <p:spPr bwMode="auto">
          <a:xfrm>
            <a:off x="8153400" y="647700"/>
            <a:ext cx="228600" cy="1143000"/>
          </a:xfrm>
          <a:prstGeom prst="rightBracket">
            <a:avLst>
              <a:gd name="adj" fmla="val 41667"/>
            </a:avLst>
          </a:prstGeom>
          <a:noFill/>
          <a:ln w="9525">
            <a:solidFill>
              <a:schemeClr val="tx1"/>
            </a:solidFill>
            <a:round/>
            <a:headEnd/>
            <a:tailEnd/>
          </a:ln>
        </p:spPr>
        <p:txBody>
          <a:bodyPr wrap="none" anchor="ctr"/>
          <a:lstStyle/>
          <a:p>
            <a:endParaRPr lang="en-US"/>
          </a:p>
        </p:txBody>
      </p:sp>
      <p:sp>
        <p:nvSpPr>
          <p:cNvPr id="10271" name="Text Box 31"/>
          <p:cNvSpPr txBox="1">
            <a:spLocks noChangeArrowheads="1"/>
          </p:cNvSpPr>
          <p:nvPr/>
        </p:nvSpPr>
        <p:spPr bwMode="auto">
          <a:xfrm>
            <a:off x="8366125" y="673100"/>
            <a:ext cx="336550" cy="1066800"/>
          </a:xfrm>
          <a:prstGeom prst="rect">
            <a:avLst/>
          </a:prstGeom>
          <a:noFill/>
          <a:ln w="9525">
            <a:noFill/>
            <a:miter lim="800000"/>
            <a:headEnd/>
            <a:tailEnd/>
          </a:ln>
        </p:spPr>
        <p:txBody>
          <a:bodyPr vert="eaVert">
            <a:spAutoFit/>
          </a:bodyPr>
          <a:lstStyle/>
          <a:p>
            <a:pPr algn="ctr">
              <a:spcBef>
                <a:spcPct val="50000"/>
              </a:spcBef>
            </a:pPr>
            <a:r>
              <a:rPr lang="en-US" sz="1000">
                <a:solidFill>
                  <a:schemeClr val="tx1"/>
                </a:solidFill>
                <a:latin typeface="Kabel Bk BT" pitchFamily="34" charset="0"/>
              </a:rPr>
              <a:t>Graduate School</a:t>
            </a:r>
          </a:p>
        </p:txBody>
      </p:sp>
      <p:sp>
        <p:nvSpPr>
          <p:cNvPr id="10272" name="Text Box 32"/>
          <p:cNvSpPr txBox="1">
            <a:spLocks noChangeArrowheads="1"/>
          </p:cNvSpPr>
          <p:nvPr/>
        </p:nvSpPr>
        <p:spPr bwMode="auto">
          <a:xfrm>
            <a:off x="8369300" y="2692400"/>
            <a:ext cx="336550" cy="1066800"/>
          </a:xfrm>
          <a:prstGeom prst="rect">
            <a:avLst/>
          </a:prstGeom>
          <a:noFill/>
          <a:ln w="9525">
            <a:noFill/>
            <a:miter lim="800000"/>
            <a:headEnd/>
            <a:tailEnd/>
          </a:ln>
        </p:spPr>
        <p:txBody>
          <a:bodyPr vert="eaVert">
            <a:spAutoFit/>
          </a:bodyPr>
          <a:lstStyle/>
          <a:p>
            <a:pPr algn="ctr">
              <a:spcBef>
                <a:spcPct val="50000"/>
              </a:spcBef>
            </a:pPr>
            <a:r>
              <a:rPr lang="en-US" sz="1000">
                <a:solidFill>
                  <a:schemeClr val="tx1"/>
                </a:solidFill>
                <a:latin typeface="Kabel Bk BT" pitchFamily="34" charset="0"/>
              </a:rPr>
              <a:t>Undergraduate</a:t>
            </a:r>
          </a:p>
        </p:txBody>
      </p:sp>
      <p:sp>
        <p:nvSpPr>
          <p:cNvPr id="10273" name="Text Box 33"/>
          <p:cNvSpPr txBox="1">
            <a:spLocks noChangeArrowheads="1"/>
          </p:cNvSpPr>
          <p:nvPr/>
        </p:nvSpPr>
        <p:spPr bwMode="auto">
          <a:xfrm>
            <a:off x="8356600" y="4953000"/>
            <a:ext cx="336550" cy="1066800"/>
          </a:xfrm>
          <a:prstGeom prst="rect">
            <a:avLst/>
          </a:prstGeom>
          <a:noFill/>
          <a:ln w="9525">
            <a:noFill/>
            <a:miter lim="800000"/>
            <a:headEnd/>
            <a:tailEnd/>
          </a:ln>
        </p:spPr>
        <p:txBody>
          <a:bodyPr vert="eaVert">
            <a:spAutoFit/>
          </a:bodyPr>
          <a:lstStyle/>
          <a:p>
            <a:pPr algn="ctr">
              <a:spcBef>
                <a:spcPct val="50000"/>
              </a:spcBef>
            </a:pPr>
            <a:r>
              <a:rPr lang="en-US" sz="1000">
                <a:solidFill>
                  <a:schemeClr val="tx1"/>
                </a:solidFill>
                <a:latin typeface="Kabel Bk BT" pitchFamily="34" charset="0"/>
              </a:rPr>
              <a:t>High School</a:t>
            </a:r>
          </a:p>
        </p:txBody>
      </p:sp>
      <p:sp>
        <p:nvSpPr>
          <p:cNvPr id="10274"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a:solidFill>
                  <a:schemeClr val="tx1"/>
                </a:solidFill>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838200"/>
            <a:ext cx="7772400" cy="1143000"/>
          </a:xfrm>
        </p:spPr>
        <p:txBody>
          <a:bodyPr/>
          <a:lstStyle/>
          <a:p>
            <a:r>
              <a:rPr lang="en-US" sz="3200" dirty="0" smtClean="0"/>
              <a:t>At what level of Bloom’s did you have to operate to make A’s or B’s in high school?</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289362423"/>
              </p:ext>
            </p:extLst>
          </p:nvPr>
        </p:nvGraphicFramePr>
        <p:xfrm>
          <a:off x="4572000" y="1371600"/>
          <a:ext cx="4572000" cy="5143500"/>
        </p:xfrm>
        <a:graphic>
          <a:graphicData uri="http://schemas.openxmlformats.org/presentationml/2006/ole">
            <mc:AlternateContent xmlns:mc="http://schemas.openxmlformats.org/markup-compatibility/2006">
              <mc:Choice xmlns:v="urn:schemas-microsoft-com:vml" Requires="v">
                <p:oleObj spid="_x0000_s1080" name="Chart" r:id="rId7" imgW="4571926" imgH="5143422" progId="MSGraph.Chart.8">
                  <p:embed followColorScheme="full"/>
                </p:oleObj>
              </mc:Choice>
              <mc:Fallback>
                <p:oleObj name="Chart" r:id="rId7" imgW="4571926" imgH="5143422" progId="MSGraph.Chart.8">
                  <p:embed followColorScheme="full"/>
                  <p:pic>
                    <p:nvPicPr>
                      <p:cNvPr id="0" name="Picture 10"/>
                      <p:cNvPicPr>
                        <a:picLocks noChangeAspect="1" noChangeArrowheads="1"/>
                      </p:cNvPicPr>
                      <p:nvPr/>
                    </p:nvPicPr>
                    <p:blipFill>
                      <a:blip r:embed="rId8"/>
                      <a:srcRect/>
                      <a:stretch>
                        <a:fillRect/>
                      </a:stretch>
                    </p:blipFill>
                    <p:spPr bwMode="auto">
                      <a:xfrm>
                        <a:off x="4572000" y="13716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762000" y="2514600"/>
            <a:ext cx="4114800" cy="4114800"/>
          </a:xfrm>
        </p:spPr>
        <p:txBody>
          <a:bodyPr>
            <a:noAutofit/>
          </a:bodyPr>
          <a:lstStyle/>
          <a:p>
            <a:pPr marL="514350" indent="-514350">
              <a:spcAft>
                <a:spcPts val="0"/>
              </a:spcAft>
              <a:buAutoNum type="arabicPeriod"/>
            </a:pPr>
            <a:r>
              <a:rPr lang="en-US" dirty="0" smtClean="0"/>
              <a:t>Knowledge</a:t>
            </a:r>
          </a:p>
          <a:p>
            <a:pPr marL="514350" indent="-514350">
              <a:spcAft>
                <a:spcPts val="0"/>
              </a:spcAft>
              <a:buAutoNum type="arabicPeriod"/>
            </a:pPr>
            <a:r>
              <a:rPr lang="en-US" dirty="0" smtClean="0"/>
              <a:t>Comprehension</a:t>
            </a:r>
          </a:p>
          <a:p>
            <a:pPr marL="514350" indent="-514350">
              <a:spcAft>
                <a:spcPts val="0"/>
              </a:spcAft>
              <a:buAutoNum type="arabicPeriod"/>
            </a:pPr>
            <a:r>
              <a:rPr lang="en-US" dirty="0" smtClean="0"/>
              <a:t>Application</a:t>
            </a:r>
          </a:p>
          <a:p>
            <a:pPr marL="514350" indent="-514350">
              <a:spcAft>
                <a:spcPts val="0"/>
              </a:spcAft>
              <a:buAutoNum type="arabicPeriod"/>
            </a:pPr>
            <a:r>
              <a:rPr lang="en-US" dirty="0" smtClean="0"/>
              <a:t>Analysis</a:t>
            </a:r>
          </a:p>
          <a:p>
            <a:pPr marL="514350" indent="-514350">
              <a:spcAft>
                <a:spcPts val="0"/>
              </a:spcAft>
              <a:buAutoNum type="arabicPeriod"/>
            </a:pPr>
            <a:r>
              <a:rPr lang="en-US" dirty="0" smtClean="0"/>
              <a:t>Synthesis</a:t>
            </a:r>
          </a:p>
          <a:p>
            <a:pPr marL="514350" indent="-514350">
              <a:spcAft>
                <a:spcPts val="0"/>
              </a:spcAft>
              <a:buAutoNum type="arabicPeriod"/>
            </a:pPr>
            <a:r>
              <a:rPr lang="en-US" dirty="0" smtClean="0"/>
              <a:t>Evaluation</a:t>
            </a:r>
            <a:endParaRPr lang="en-US" dirty="0"/>
          </a:p>
        </p:txBody>
      </p:sp>
      <p:grpSp>
        <p:nvGrpSpPr>
          <p:cNvPr id="8" name="CountdownNew"/>
          <p:cNvGrpSpPr/>
          <p:nvPr>
            <p:custDataLst>
              <p:tags r:id="rId5"/>
            </p:custDataLst>
          </p:nvPr>
        </p:nvGrpSpPr>
        <p:grpSpPr>
          <a:xfrm>
            <a:off x="7874000" y="5842000"/>
            <a:ext cx="1270000" cy="1016000"/>
            <a:chOff x="8318500" y="6032500"/>
            <a:chExt cx="1270000" cy="1016000"/>
          </a:xfrm>
        </p:grpSpPr>
        <p:pic>
          <p:nvPicPr>
            <p:cNvPr id="7"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p:cNvSpPr txBox="1"/>
            <p:nvPr/>
          </p:nvSpPr>
          <p:spPr>
            <a:xfrm>
              <a:off x="8318500" y="6604000"/>
              <a:ext cx="1270000" cy="444500"/>
            </a:xfrm>
            <a:prstGeom prst="rect">
              <a:avLst/>
            </a:prstGeom>
            <a:noFill/>
          </p:spPr>
          <p:txBody>
            <a:bodyPr vert="horz" rtlCol="0">
              <a:noAutofit/>
            </a:bodyPr>
            <a:lstStyle/>
            <a:p>
              <a:pPr algn="ctr"/>
              <a:r>
                <a:rPr lang="en-US" sz="900" b="1" smtClean="0">
                  <a:solidFill>
                    <a:srgbClr val="FFFFFF"/>
                  </a:solidFill>
                  <a:effectLst>
                    <a:prstShdw prst="shdw14" dist="35921" dir="2700000">
                      <a:scrgbClr r="0" g="0" b="0">
                        <a:alpha val="43000"/>
                      </a:scrgbClr>
                    </a:prstShdw>
                  </a:effectLst>
                  <a:latin typeface="Tahoma"/>
                </a:rPr>
                <a:t>Countdown</a:t>
              </a:r>
              <a:endParaRPr lang="en-US" sz="900" b="1">
                <a:solidFill>
                  <a:srgbClr val="FFFFFF"/>
                </a:solidFill>
                <a:effectLst>
                  <a:prstShdw prst="shdw14" dist="35921" dir="2700000">
                    <a:scrgbClr r="0" g="0" b="0">
                      <a:alpha val="43000"/>
                    </a:scrgbClr>
                  </a:prstShdw>
                </a:effectLst>
                <a:latin typeface="Tahoma"/>
              </a:endParaRPr>
            </a:p>
          </p:txBody>
        </p:sp>
        <p:sp>
          <p:nvSpPr>
            <p:cNvPr id="5" name="CDText"/>
            <p:cNvSpPr txBox="1"/>
            <p:nvPr/>
          </p:nvSpPr>
          <p:spPr>
            <a:xfrm>
              <a:off x="8356600" y="6032500"/>
              <a:ext cx="1206500" cy="508000"/>
            </a:xfrm>
            <a:prstGeom prst="rect">
              <a:avLst/>
            </a:prstGeom>
            <a:noFill/>
          </p:spPr>
          <p:txBody>
            <a:bodyPr vert="horz" rtlCol="0" anchor="ctr" anchorCtr="1">
              <a:noAutofit/>
            </a:bodyPr>
            <a:lstStyle/>
            <a:p>
              <a:pPr algn="ctr"/>
              <a:r>
                <a:rPr lang="en-US" b="1" smtClean="0">
                  <a:solidFill>
                    <a:srgbClr val="000000"/>
                  </a:solidFill>
                  <a:latin typeface="Tahoma"/>
                </a:rPr>
                <a:t>10</a:t>
              </a:r>
              <a:endParaRPr lang="en-US" b="1">
                <a:solidFill>
                  <a:srgbClr val="000000"/>
                </a:solidFill>
                <a:latin typeface="Tahoma"/>
              </a:endParaRPr>
            </a:p>
          </p:txBody>
        </p:sp>
      </p:grpSp>
    </p:spTree>
    <p:custDataLst>
      <p:tags r:id="rId2"/>
    </p:custDataLst>
    <p:extLst>
      <p:ext uri="{BB962C8B-B14F-4D97-AF65-F5344CB8AC3E}">
        <p14:creationId xmlns:p14="http://schemas.microsoft.com/office/powerpoint/2010/main" val="257485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914400"/>
            <a:ext cx="7772400" cy="1143000"/>
          </a:xfrm>
        </p:spPr>
        <p:txBody>
          <a:bodyPr/>
          <a:lstStyle/>
          <a:p>
            <a:r>
              <a:rPr lang="en-US" sz="3200" dirty="0" smtClean="0"/>
              <a:t>At what level of Bloom’s do you think you’ll need to be to make an A in Chem 1421?</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718642960"/>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5152" name="Chart" r:id="rId7" imgW="4571926" imgH="5143422" progId="MSGraph.Chart.8">
                  <p:embed followColorScheme="full"/>
                </p:oleObj>
              </mc:Choice>
              <mc:Fallback>
                <p:oleObj name="Chart" r:id="rId7" imgW="4571926" imgH="5143422" progId="MSGraph.Chart.8">
                  <p:embed followColorScheme="full"/>
                  <p:pic>
                    <p:nvPicPr>
                      <p:cNvPr id="0" name=""/>
                      <p:cNvPicPr/>
                      <p:nvPr/>
                    </p:nvPicPr>
                    <p:blipFill>
                      <a:blip r:embed="rId8"/>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685800" y="2590800"/>
            <a:ext cx="4114800" cy="4114800"/>
          </a:xfrm>
        </p:spPr>
        <p:txBody>
          <a:bodyPr>
            <a:noAutofit/>
          </a:bodyPr>
          <a:lstStyle/>
          <a:p>
            <a:pPr marL="514350" indent="-514350">
              <a:spcAft>
                <a:spcPts val="0"/>
              </a:spcAft>
              <a:buAutoNum type="arabicPeriod"/>
            </a:pPr>
            <a:r>
              <a:rPr lang="en-US" dirty="0" smtClean="0"/>
              <a:t>Knowledge</a:t>
            </a:r>
          </a:p>
          <a:p>
            <a:pPr marL="514350" indent="-514350">
              <a:spcAft>
                <a:spcPts val="0"/>
              </a:spcAft>
              <a:buAutoNum type="arabicPeriod"/>
            </a:pPr>
            <a:r>
              <a:rPr lang="en-US" dirty="0" smtClean="0"/>
              <a:t>Comprehension</a:t>
            </a:r>
          </a:p>
          <a:p>
            <a:pPr marL="514350" indent="-514350">
              <a:spcAft>
                <a:spcPts val="0"/>
              </a:spcAft>
              <a:buAutoNum type="arabicPeriod"/>
            </a:pPr>
            <a:r>
              <a:rPr lang="en-US" dirty="0" smtClean="0"/>
              <a:t>Application</a:t>
            </a:r>
          </a:p>
          <a:p>
            <a:pPr marL="514350" indent="-514350">
              <a:spcAft>
                <a:spcPts val="0"/>
              </a:spcAft>
              <a:buAutoNum type="arabicPeriod"/>
            </a:pPr>
            <a:r>
              <a:rPr lang="en-US" dirty="0" smtClean="0"/>
              <a:t>Analysis</a:t>
            </a:r>
          </a:p>
          <a:p>
            <a:pPr marL="514350" indent="-514350">
              <a:spcAft>
                <a:spcPts val="0"/>
              </a:spcAft>
              <a:buAutoNum type="arabicPeriod"/>
            </a:pPr>
            <a:r>
              <a:rPr lang="en-US" dirty="0" smtClean="0"/>
              <a:t>Synthesis</a:t>
            </a:r>
          </a:p>
          <a:p>
            <a:pPr marL="514350" indent="-514350">
              <a:spcAft>
                <a:spcPts val="0"/>
              </a:spcAft>
              <a:buAutoNum type="arabicPeriod"/>
            </a:pPr>
            <a:r>
              <a:rPr lang="en-US" dirty="0" smtClean="0"/>
              <a:t>Evaluation</a:t>
            </a:r>
            <a:endParaRPr lang="en-US" dirty="0"/>
          </a:p>
        </p:txBody>
      </p:sp>
      <p:grpSp>
        <p:nvGrpSpPr>
          <p:cNvPr id="9" name="CountdownNew"/>
          <p:cNvGrpSpPr/>
          <p:nvPr>
            <p:custDataLst>
              <p:tags r:id="rId5"/>
            </p:custDataLst>
          </p:nvPr>
        </p:nvGrpSpPr>
        <p:grpSpPr>
          <a:xfrm>
            <a:off x="7874000" y="5842000"/>
            <a:ext cx="1270000" cy="1016000"/>
            <a:chOff x="8318500" y="6032500"/>
            <a:chExt cx="1270000" cy="1016000"/>
          </a:xfrm>
        </p:grpSpPr>
        <p:pic>
          <p:nvPicPr>
            <p:cNvPr id="8"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7" name="CDTransText"/>
            <p:cNvSpPr txBox="1"/>
            <p:nvPr/>
          </p:nvSpPr>
          <p:spPr>
            <a:xfrm>
              <a:off x="8318500" y="6604000"/>
              <a:ext cx="1270000" cy="444500"/>
            </a:xfrm>
            <a:prstGeom prst="rect">
              <a:avLst/>
            </a:prstGeom>
            <a:noFill/>
          </p:spPr>
          <p:txBody>
            <a:bodyPr vert="horz" rtlCol="0">
              <a:noAutofit/>
            </a:bodyPr>
            <a:lstStyle/>
            <a:p>
              <a:pPr algn="ctr"/>
              <a:r>
                <a:rPr lang="en-US" sz="900" b="1" smtClean="0">
                  <a:solidFill>
                    <a:srgbClr val="FFFFFF"/>
                  </a:solidFill>
                  <a:effectLst>
                    <a:prstShdw prst="shdw14" dist="35921" dir="2700000">
                      <a:scrgbClr r="0" g="0" b="0">
                        <a:alpha val="43000"/>
                      </a:scrgbClr>
                    </a:prstShdw>
                  </a:effectLst>
                  <a:latin typeface="Tahoma"/>
                </a:rPr>
                <a:t>Countdown</a:t>
              </a:r>
              <a:endParaRPr lang="en-US" sz="900" b="1">
                <a:solidFill>
                  <a:srgbClr val="FFFFFF"/>
                </a:solidFill>
                <a:effectLst>
                  <a:prstShdw prst="shdw14" dist="35921" dir="2700000">
                    <a:scrgbClr r="0" g="0" b="0">
                      <a:alpha val="43000"/>
                    </a:scrgbClr>
                  </a:prstShdw>
                </a:effectLst>
                <a:latin typeface="Tahoma"/>
              </a:endParaRPr>
            </a:p>
          </p:txBody>
        </p:sp>
        <p:sp>
          <p:nvSpPr>
            <p:cNvPr id="6" name="CDText"/>
            <p:cNvSpPr txBox="1"/>
            <p:nvPr/>
          </p:nvSpPr>
          <p:spPr>
            <a:xfrm>
              <a:off x="8356600" y="6032500"/>
              <a:ext cx="1206500" cy="508000"/>
            </a:xfrm>
            <a:prstGeom prst="rect">
              <a:avLst/>
            </a:prstGeom>
            <a:noFill/>
          </p:spPr>
          <p:txBody>
            <a:bodyPr vert="horz" rtlCol="0" anchor="ctr" anchorCtr="1">
              <a:noAutofit/>
            </a:bodyPr>
            <a:lstStyle/>
            <a:p>
              <a:pPr algn="ctr"/>
              <a:r>
                <a:rPr lang="en-US" b="1" smtClean="0">
                  <a:solidFill>
                    <a:srgbClr val="000000"/>
                  </a:solidFill>
                  <a:latin typeface="Tahoma"/>
                </a:rPr>
                <a:t>10</a:t>
              </a:r>
              <a:endParaRPr lang="en-US" b="1">
                <a:solidFill>
                  <a:srgbClr val="000000"/>
                </a:solidFill>
                <a:latin typeface="Tahoma"/>
              </a:endParaRPr>
            </a:p>
          </p:txBody>
        </p:sp>
      </p:grpSp>
    </p:spTree>
    <p:custDataLst>
      <p:tags r:id="rId2"/>
    </p:custDataLst>
    <p:extLst>
      <p:ext uri="{BB962C8B-B14F-4D97-AF65-F5344CB8AC3E}">
        <p14:creationId xmlns:p14="http://schemas.microsoft.com/office/powerpoint/2010/main" val="296256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743200"/>
            <a:ext cx="8229600" cy="1143000"/>
          </a:xfrm>
        </p:spPr>
        <p:txBody>
          <a:bodyPr>
            <a:normAutofit fontScale="90000"/>
          </a:bodyPr>
          <a:lstStyle/>
          <a:p>
            <a:pPr algn="ctr" eaLnBrk="1" hangingPunct="1"/>
            <a:r>
              <a:rPr lang="en-US" dirty="0" smtClean="0">
                <a:latin typeface="+mn-lt"/>
              </a:rPr>
              <a:t>How do you move yourself </a:t>
            </a:r>
            <a:r>
              <a:rPr lang="en-US" b="1" dirty="0" smtClean="0">
                <a:latin typeface="+mn-lt"/>
              </a:rPr>
              <a:t>higher</a:t>
            </a:r>
            <a:r>
              <a:rPr lang="en-US" dirty="0" smtClean="0">
                <a:latin typeface="+mn-lt"/>
              </a:rPr>
              <a:t> </a:t>
            </a:r>
            <a:br>
              <a:rPr lang="en-US" dirty="0" smtClean="0">
                <a:latin typeface="+mn-lt"/>
              </a:rPr>
            </a:br>
            <a:r>
              <a:rPr lang="en-US" dirty="0" smtClean="0">
                <a:latin typeface="+mn-lt"/>
              </a:rPr>
              <a:t>on Bloom’s Taxonomy?</a:t>
            </a:r>
            <a:r>
              <a:rPr lang="en-US" dirty="0" smtClean="0"/>
              <a:t/>
            </a:r>
            <a:br>
              <a:rPr lang="en-US" dirty="0" smtClean="0"/>
            </a:br>
            <a:r>
              <a:rPr lang="en-US" dirty="0" smtClean="0"/>
              <a:t/>
            </a:r>
            <a:br>
              <a:rPr lang="en-US" dirty="0" smtClean="0"/>
            </a:br>
            <a:r>
              <a:rPr lang="en-US" b="1" dirty="0" smtClean="0">
                <a:latin typeface="+mn-lt"/>
              </a:rPr>
              <a:t>Use the Study Cycle!</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pic>
        <p:nvPicPr>
          <p:cNvPr id="19458" name="Picture 2" descr="C:\Documents and Settings\Saundra\Local Settings\Temporary Internet Files\Content.IE5\27WC1QYS\MC900231936[1].wmf"/>
          <p:cNvPicPr>
            <a:picLocks noChangeAspect="1" noChangeArrowheads="1"/>
          </p:cNvPicPr>
          <p:nvPr/>
        </p:nvPicPr>
        <p:blipFill>
          <a:blip r:embed="rId3" cstate="print"/>
          <a:srcRect/>
          <a:stretch>
            <a:fillRect/>
          </a:stretch>
        </p:blipFill>
        <p:spPr bwMode="auto">
          <a:xfrm>
            <a:off x="3657600" y="4191000"/>
            <a:ext cx="1753354" cy="2139636"/>
          </a:xfrm>
          <a:prstGeom prst="rect">
            <a:avLst/>
          </a:prstGeom>
          <a:noFill/>
        </p:spPr>
      </p:pic>
    </p:spTree>
    <p:custDataLst>
      <p:tags r:id="rId1"/>
    </p:custDataLst>
    <p:extLst>
      <p:ext uri="{BB962C8B-B14F-4D97-AF65-F5344CB8AC3E}">
        <p14:creationId xmlns:p14="http://schemas.microsoft.com/office/powerpoint/2010/main" val="3115299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6"/>
          <p:cNvGrpSpPr/>
          <p:nvPr/>
        </p:nvGrpSpPr>
        <p:grpSpPr>
          <a:xfrm>
            <a:off x="1219200" y="1066800"/>
            <a:ext cx="3962400" cy="3823094"/>
            <a:chOff x="144629" y="419114"/>
            <a:chExt cx="4351170" cy="4495755"/>
          </a:xfrm>
          <a:solidFill>
            <a:srgbClr val="BD5D2D"/>
          </a:solidFill>
          <a:scene3d>
            <a:camera prst="orthographicFront"/>
            <a:lightRig rig="flat" dir="t"/>
          </a:scene3d>
        </p:grpSpPr>
        <p:sp>
          <p:nvSpPr>
            <p:cNvPr id="28" name="Oval 27"/>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33" name="Oval 4"/>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solidFill>
                    <a:schemeClr val="bg1"/>
                  </a:solidFill>
                </a:rPr>
                <a:t>Reflect</a:t>
              </a:r>
              <a:endParaRPr lang="en-US" sz="2000" kern="1200" dirty="0">
                <a:solidFill>
                  <a:schemeClr val="bg1"/>
                </a:solidFill>
              </a:endParaRPr>
            </a:p>
          </p:txBody>
        </p:sp>
      </p:grpSp>
      <p:graphicFrame>
        <p:nvGraphicFramePr>
          <p:cNvPr id="29" name="Diagram 28"/>
          <p:cNvGraphicFramePr/>
          <p:nvPr/>
        </p:nvGraphicFramePr>
        <p:xfrm>
          <a:off x="483766" y="418107"/>
          <a:ext cx="5289176" cy="38446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457200" y="4953000"/>
            <a:ext cx="8264745" cy="1371600"/>
          </a:xfrm>
          <a:prstGeom prst="roundRect">
            <a:avLst>
              <a:gd name="adj" fmla="val 10000"/>
            </a:avLst>
          </a:prstGeom>
          <a:noFill/>
          <a:ln>
            <a:solidFill>
              <a:schemeClr val="bg1">
                <a:lumMod val="75000"/>
              </a:schemeClr>
            </a:solidFill>
            <a:prstDash val="solid"/>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0" y="0"/>
            <a:ext cx="9144000" cy="646331"/>
          </a:xfrm>
          <a:prstGeom prst="rect">
            <a:avLst/>
          </a:prstGeom>
          <a:solidFill>
            <a:srgbClr val="666666"/>
          </a:solidFill>
        </p:spPr>
        <p:txBody>
          <a:bodyPr wrap="square" tIns="182880" rIns="457200" bIns="91440" rtlCol="0">
            <a:spAutoFit/>
          </a:bodyPr>
          <a:lstStyle/>
          <a:p>
            <a:pPr algn="r"/>
            <a:r>
              <a:rPr lang="en-US" sz="2400" b="1" dirty="0" smtClean="0">
                <a:solidFill>
                  <a:schemeClr val="bg1"/>
                </a:solidFill>
                <a:latin typeface="Goudy Old Style" pitchFamily="18" charset="0"/>
              </a:rPr>
              <a:t>The Study Cycle  </a:t>
            </a:r>
            <a:endParaRPr lang="en-US" sz="2400" b="1" dirty="0">
              <a:solidFill>
                <a:schemeClr val="bg1"/>
              </a:solidFill>
              <a:latin typeface="Goudy Old Style" pitchFamily="18" charset="0"/>
            </a:endParaRPr>
          </a:p>
        </p:txBody>
      </p:sp>
      <p:graphicFrame>
        <p:nvGraphicFramePr>
          <p:cNvPr id="22" name="Table 21"/>
          <p:cNvGraphicFramePr>
            <a:graphicFrameLocks noGrp="1"/>
          </p:cNvGraphicFramePr>
          <p:nvPr/>
        </p:nvGraphicFramePr>
        <p:xfrm>
          <a:off x="457200" y="5334000"/>
          <a:ext cx="8157883" cy="1024433"/>
        </p:xfrm>
        <a:graphic>
          <a:graphicData uri="http://schemas.openxmlformats.org/drawingml/2006/table">
            <a:tbl>
              <a:tblPr/>
              <a:tblGrid>
                <a:gridCol w="325704"/>
                <a:gridCol w="1565879"/>
                <a:gridCol w="1199826"/>
                <a:gridCol w="5066474"/>
              </a:tblGrid>
              <a:tr h="244404">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1</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Set a Goal</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chemeClr val="tx1"/>
                          </a:solidFill>
                          <a:latin typeface="+mn-lt"/>
                          <a:ea typeface="Calibri"/>
                          <a:cs typeface="Times New Roman"/>
                        </a:rPr>
                        <a:t>(1-2 min)</a:t>
                      </a: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a:solidFill>
                            <a:schemeClr val="tx1"/>
                          </a:solidFill>
                          <a:latin typeface="+mn-lt"/>
                          <a:ea typeface="Times New Roman"/>
                          <a:cs typeface="Times New Roman"/>
                        </a:rPr>
                        <a:t>Decide what you want to accomplish in your study session </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tr>
              <a:tr h="259479">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2</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Study with Focus</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chemeClr val="tx1"/>
                          </a:solidFill>
                          <a:latin typeface="+mn-lt"/>
                          <a:ea typeface="Calibri"/>
                          <a:cs typeface="Times New Roman"/>
                        </a:rPr>
                        <a:t>(30-50 </a:t>
                      </a:r>
                      <a:r>
                        <a:rPr lang="en-US" sz="1000" dirty="0" smtClean="0">
                          <a:solidFill>
                            <a:schemeClr val="tx1"/>
                          </a:solidFill>
                          <a:latin typeface="+mn-lt"/>
                          <a:ea typeface="Calibri"/>
                          <a:cs typeface="Times New Roman"/>
                        </a:rPr>
                        <a:t>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smtClean="0">
                          <a:solidFill>
                            <a:schemeClr val="tx1"/>
                          </a:solidFill>
                          <a:latin typeface="+mn-lt"/>
                          <a:ea typeface="Times New Roman"/>
                          <a:cs typeface="Times New Roman"/>
                        </a:rPr>
                        <a:t>Interact with material</a:t>
                      </a:r>
                      <a:r>
                        <a:rPr lang="en-US" sz="1000" b="0" dirty="0" smtClean="0">
                          <a:solidFill>
                            <a:schemeClr val="tx1"/>
                          </a:solidFill>
                          <a:latin typeface="+mn-lt"/>
                          <a:ea typeface="Times New Roman"/>
                          <a:cs typeface="Times New Roman"/>
                        </a:rPr>
                        <a:t>- organize, concept </a:t>
                      </a:r>
                      <a:r>
                        <a:rPr lang="en-US" sz="1000" b="0" dirty="0">
                          <a:solidFill>
                            <a:schemeClr val="tx1"/>
                          </a:solidFill>
                          <a:latin typeface="+mn-lt"/>
                          <a:ea typeface="Times New Roman"/>
                          <a:cs typeface="Times New Roman"/>
                        </a:rPr>
                        <a:t>map, </a:t>
                      </a:r>
                      <a:r>
                        <a:rPr lang="en-US" sz="1000" b="0" dirty="0" smtClean="0">
                          <a:solidFill>
                            <a:schemeClr val="tx1"/>
                          </a:solidFill>
                          <a:latin typeface="+mn-lt"/>
                          <a:ea typeface="Times New Roman"/>
                          <a:cs typeface="Times New Roman"/>
                        </a:rPr>
                        <a:t>summarize,</a:t>
                      </a:r>
                      <a:r>
                        <a:rPr lang="en-US" sz="1000" b="0" baseline="0" dirty="0" smtClean="0">
                          <a:solidFill>
                            <a:schemeClr val="tx1"/>
                          </a:solidFill>
                          <a:latin typeface="+mn-lt"/>
                          <a:ea typeface="Times New Roman"/>
                          <a:cs typeface="Times New Roman"/>
                        </a:rPr>
                        <a:t> process, re-read, fill-in notes, reflect, etc.</a:t>
                      </a:r>
                      <a:r>
                        <a:rPr lang="en-US" sz="1000" b="0" kern="1200" dirty="0" smtClean="0">
                          <a:solidFill>
                            <a:schemeClr val="tx1"/>
                          </a:solidFill>
                          <a:latin typeface="+mn-lt"/>
                          <a:ea typeface="Times New Roman"/>
                          <a:cs typeface="Times New Roman"/>
                        </a:rPr>
                        <a:t>  </a:t>
                      </a:r>
                      <a:endParaRPr lang="en-US" sz="1000" b="0" dirty="0">
                        <a:solidFill>
                          <a:schemeClr val="tx1"/>
                        </a:solidFill>
                        <a:latin typeface="+mn-lt"/>
                        <a:ea typeface="Times New Roman"/>
                        <a:cs typeface="Times New Roman"/>
                      </a:endParaRPr>
                    </a:p>
                  </a:txBody>
                  <a:tcPr marL="56165" marR="56165" marT="0" marB="0">
                    <a:lnL>
                      <a:noFill/>
                    </a:lnL>
                    <a:lnR>
                      <a:noFill/>
                    </a:lnR>
                    <a:lnT>
                      <a:noFill/>
                    </a:lnT>
                    <a:lnB>
                      <a:noFill/>
                    </a:lnB>
                  </a:tcPr>
                </a:tc>
              </a:tr>
              <a:tr h="244404">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3</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smtClean="0">
                          <a:solidFill>
                            <a:schemeClr val="tx1"/>
                          </a:solidFill>
                          <a:latin typeface="+mn-lt"/>
                          <a:ea typeface="Calibri"/>
                          <a:cs typeface="Times New Roman"/>
                        </a:rPr>
                        <a:t>Reward</a:t>
                      </a:r>
                      <a:r>
                        <a:rPr lang="en-US" sz="1000" b="1" baseline="0" dirty="0" smtClean="0">
                          <a:solidFill>
                            <a:schemeClr val="tx1"/>
                          </a:solidFill>
                          <a:latin typeface="+mn-lt"/>
                          <a:ea typeface="Calibri"/>
                          <a:cs typeface="Times New Roman"/>
                        </a:rPr>
                        <a:t> Yourself</a:t>
                      </a:r>
                      <a:endParaRPr lang="en-US" sz="1000" b="1"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(10-15 </a:t>
                      </a:r>
                      <a:r>
                        <a:rPr lang="en-US" sz="1000" dirty="0">
                          <a:solidFill>
                            <a:schemeClr val="tx1"/>
                          </a:solidFill>
                          <a:latin typeface="+mn-lt"/>
                          <a:ea typeface="Calibri"/>
                          <a:cs typeface="Times New Roman"/>
                        </a:rPr>
                        <a:t>min) </a:t>
                      </a: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smtClean="0">
                          <a:solidFill>
                            <a:schemeClr val="tx1"/>
                          </a:solidFill>
                          <a:latin typeface="+mn-lt"/>
                          <a:ea typeface="Times New Roman"/>
                          <a:cs typeface="Times New Roman"/>
                        </a:rPr>
                        <a:t>Take</a:t>
                      </a:r>
                      <a:r>
                        <a:rPr lang="en-US" sz="1000" b="1" kern="1200" baseline="0" dirty="0" smtClean="0">
                          <a:solidFill>
                            <a:schemeClr val="tx1"/>
                          </a:solidFill>
                          <a:latin typeface="+mn-lt"/>
                          <a:ea typeface="Times New Roman"/>
                          <a:cs typeface="Times New Roman"/>
                        </a:rPr>
                        <a:t> a break</a:t>
                      </a:r>
                      <a:r>
                        <a:rPr lang="en-US" sz="1000" kern="1200" dirty="0" smtClean="0">
                          <a:solidFill>
                            <a:schemeClr val="tx1"/>
                          </a:solidFill>
                          <a:latin typeface="+mn-lt"/>
                          <a:ea typeface="Times New Roman"/>
                          <a:cs typeface="Times New Roman"/>
                        </a:rPr>
                        <a:t>– </a:t>
                      </a:r>
                      <a:r>
                        <a:rPr lang="en-US" sz="1000" kern="1200" dirty="0">
                          <a:solidFill>
                            <a:schemeClr val="tx1"/>
                          </a:solidFill>
                          <a:latin typeface="+mn-lt"/>
                          <a:ea typeface="Times New Roman"/>
                          <a:cs typeface="Times New Roman"/>
                        </a:rPr>
                        <a:t>call a friend, play a short game, get a snack</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tr>
              <a:tr h="23082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4</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Review</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chemeClr val="tx1"/>
                          </a:solidFill>
                          <a:latin typeface="+mn-lt"/>
                          <a:ea typeface="Calibri"/>
                          <a:cs typeface="Times New Roman"/>
                        </a:rPr>
                        <a:t>(5 min)</a:t>
                      </a: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a:solidFill>
                            <a:schemeClr val="tx1"/>
                          </a:solidFill>
                          <a:latin typeface="+mn-lt"/>
                          <a:ea typeface="Times New Roman"/>
                          <a:cs typeface="Times New Roman"/>
                        </a:rPr>
                        <a:t>Go over what you just studied</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tr>
            </a:tbl>
          </a:graphicData>
        </a:graphic>
      </p:graphicFrame>
      <p:sp>
        <p:nvSpPr>
          <p:cNvPr id="24" name="TextBox 23"/>
          <p:cNvSpPr txBox="1"/>
          <p:nvPr/>
        </p:nvSpPr>
        <p:spPr>
          <a:xfrm>
            <a:off x="347382" y="4831773"/>
            <a:ext cx="4123765" cy="369332"/>
          </a:xfrm>
          <a:prstGeom prst="rect">
            <a:avLst/>
          </a:prstGeom>
          <a:noFill/>
        </p:spPr>
        <p:txBody>
          <a:bodyPr wrap="square" rtlCol="0">
            <a:spAutoFit/>
          </a:bodyPr>
          <a:lstStyle/>
          <a:p>
            <a:r>
              <a:rPr lang="en-US" dirty="0" smtClean="0"/>
              <a:t>*Intense Study Sessions  </a:t>
            </a:r>
            <a:endParaRPr lang="en-US" dirty="0"/>
          </a:p>
        </p:txBody>
      </p:sp>
      <p:sp>
        <p:nvSpPr>
          <p:cNvPr id="30" name="TextBox 29"/>
          <p:cNvSpPr txBox="1"/>
          <p:nvPr/>
        </p:nvSpPr>
        <p:spPr>
          <a:xfrm>
            <a:off x="2667000" y="1828800"/>
            <a:ext cx="1029962" cy="461665"/>
          </a:xfrm>
          <a:prstGeom prst="rect">
            <a:avLst/>
          </a:prstGeom>
          <a:noFill/>
        </p:spPr>
        <p:txBody>
          <a:bodyPr wrap="none" rtlCol="0">
            <a:spAutoFit/>
          </a:bodyPr>
          <a:lstStyle/>
          <a:p>
            <a:r>
              <a:rPr lang="en-US" sz="2400" dirty="0" smtClean="0"/>
              <a:t>Attend</a:t>
            </a:r>
            <a:endParaRPr lang="en-US" sz="2400" dirty="0"/>
          </a:p>
        </p:txBody>
      </p:sp>
      <p:sp>
        <p:nvSpPr>
          <p:cNvPr id="31" name="TextBox 30"/>
          <p:cNvSpPr txBox="1"/>
          <p:nvPr/>
        </p:nvSpPr>
        <p:spPr>
          <a:xfrm>
            <a:off x="2615769" y="2756062"/>
            <a:ext cx="1080424" cy="461665"/>
          </a:xfrm>
          <a:prstGeom prst="rect">
            <a:avLst/>
          </a:prstGeom>
          <a:noFill/>
        </p:spPr>
        <p:txBody>
          <a:bodyPr wrap="none" rtlCol="0">
            <a:spAutoFit/>
          </a:bodyPr>
          <a:lstStyle/>
          <a:p>
            <a:r>
              <a:rPr lang="en-US" sz="2400" dirty="0" smtClean="0"/>
              <a:t>Review</a:t>
            </a:r>
            <a:endParaRPr lang="en-US" sz="2400" dirty="0"/>
          </a:p>
        </p:txBody>
      </p:sp>
      <p:sp>
        <p:nvSpPr>
          <p:cNvPr id="32" name="TextBox 31"/>
          <p:cNvSpPr txBox="1"/>
          <p:nvPr/>
        </p:nvSpPr>
        <p:spPr>
          <a:xfrm>
            <a:off x="2743200" y="3505200"/>
            <a:ext cx="891591" cy="461665"/>
          </a:xfrm>
          <a:prstGeom prst="rect">
            <a:avLst/>
          </a:prstGeom>
          <a:noFill/>
        </p:spPr>
        <p:txBody>
          <a:bodyPr wrap="none" rtlCol="0">
            <a:spAutoFit/>
          </a:bodyPr>
          <a:lstStyle/>
          <a:p>
            <a:r>
              <a:rPr lang="en-US" sz="2400" dirty="0" smtClean="0"/>
              <a:t>Study</a:t>
            </a:r>
            <a:endParaRPr lang="en-US" sz="2400" dirty="0"/>
          </a:p>
        </p:txBody>
      </p:sp>
      <p:sp>
        <p:nvSpPr>
          <p:cNvPr id="26" name="Rounded Rectangle 25"/>
          <p:cNvSpPr/>
          <p:nvPr/>
        </p:nvSpPr>
        <p:spPr>
          <a:xfrm>
            <a:off x="3899647" y="1714439"/>
            <a:ext cx="4948518" cy="470123"/>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89294" y="1766393"/>
            <a:ext cx="4930588" cy="461665"/>
          </a:xfrm>
          <a:prstGeom prst="rect">
            <a:avLst/>
          </a:prstGeom>
        </p:spPr>
        <p:txBody>
          <a:bodyPr wrap="square">
            <a:spAutoFit/>
          </a:bodyPr>
          <a:lstStyle/>
          <a:p>
            <a:r>
              <a:rPr lang="en-US" sz="1200" b="1" i="1" u="sng" dirty="0"/>
              <a:t>Attend</a:t>
            </a:r>
            <a:r>
              <a:rPr lang="en-US" sz="1200" i="1" u="sng" dirty="0"/>
              <a:t> </a:t>
            </a:r>
            <a:r>
              <a:rPr lang="en-US" sz="1200" b="1" u="sng" dirty="0"/>
              <a:t>class </a:t>
            </a:r>
            <a:r>
              <a:rPr lang="en-US" sz="1200" dirty="0" smtClean="0"/>
              <a:t>– </a:t>
            </a:r>
            <a:r>
              <a:rPr lang="en-US" sz="1200" b="1" dirty="0" smtClean="0"/>
              <a:t>GO TO CLASS! </a:t>
            </a:r>
            <a:r>
              <a:rPr lang="en-US" sz="1200" dirty="0" smtClean="0"/>
              <a:t>Answer and ask questions and take meaningful notes</a:t>
            </a:r>
            <a:r>
              <a:rPr lang="en-US" sz="1200" dirty="0"/>
              <a:t>. </a:t>
            </a:r>
            <a:r>
              <a:rPr lang="en-US" sz="1200" dirty="0" smtClean="0"/>
              <a:t> </a:t>
            </a:r>
            <a:endParaRPr lang="en-US" sz="1200" dirty="0"/>
          </a:p>
        </p:txBody>
      </p:sp>
      <p:sp>
        <p:nvSpPr>
          <p:cNvPr id="35" name="Rounded Rectangle 34"/>
          <p:cNvSpPr/>
          <p:nvPr/>
        </p:nvSpPr>
        <p:spPr>
          <a:xfrm>
            <a:off x="3899647" y="2479818"/>
            <a:ext cx="4948518" cy="432108"/>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3899647" y="4054925"/>
            <a:ext cx="4948518" cy="5715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3899647" y="885698"/>
            <a:ext cx="4948518" cy="5715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Rectangle 1"/>
          <p:cNvSpPr>
            <a:spLocks noChangeArrowheads="1"/>
          </p:cNvSpPr>
          <p:nvPr/>
        </p:nvSpPr>
        <p:spPr bwMode="auto">
          <a:xfrm>
            <a:off x="3989294" y="834828"/>
            <a:ext cx="49305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581025" algn="l"/>
              </a:tabLst>
            </a:pPr>
            <a:r>
              <a:rPr kumimoji="0" lang="en-US" sz="1200" b="1" i="1" u="sng" strike="noStrike" cap="none" normalizeH="0" baseline="0" dirty="0" smtClean="0">
                <a:ln>
                  <a:noFill/>
                </a:ln>
                <a:solidFill>
                  <a:schemeClr val="tx1"/>
                </a:solidFill>
                <a:effectLst/>
                <a:ea typeface="Calibri" pitchFamily="34" charset="0"/>
                <a:cs typeface="Times New Roman" pitchFamily="18" charset="0"/>
              </a:rPr>
              <a:t>Preview</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 before</a:t>
            </a:r>
            <a:r>
              <a:rPr kumimoji="0" lang="en-US" sz="1200" b="1" i="0" u="sng" strike="noStrike" cap="none" normalizeH="0" dirty="0" smtClean="0">
                <a:ln>
                  <a:noFill/>
                </a:ln>
                <a:solidFill>
                  <a:schemeClr val="tx1"/>
                </a:solidFill>
                <a:effectLst/>
                <a:ea typeface="Calibri" pitchFamily="34" charset="0"/>
                <a:cs typeface="Times New Roman" pitchFamily="18" charset="0"/>
              </a:rPr>
              <a:t> </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class</a:t>
            </a:r>
            <a:r>
              <a:rPr kumimoji="0" lang="en-US" sz="1200" b="1" i="0" strike="noStrike" cap="none" normalizeH="0" baseline="0" dirty="0" smtClean="0">
                <a:ln>
                  <a:noFill/>
                </a:ln>
                <a:solidFill>
                  <a:schemeClr val="tx1"/>
                </a:solidFill>
                <a:effectLst/>
                <a:ea typeface="Calibri" pitchFamily="34" charset="0"/>
                <a:cs typeface="Times New Roman" pitchFamily="18" charset="0"/>
              </a:rPr>
              <a:t> </a:t>
            </a:r>
            <a:r>
              <a:rPr lang="en-US" sz="1200" dirty="0" smtClean="0"/>
              <a:t>–</a:t>
            </a:r>
            <a:r>
              <a:rPr lang="en-US" sz="1200" dirty="0" smtClean="0">
                <a:ea typeface="Calibri" pitchFamily="34" charset="0"/>
                <a:cs typeface="Times New Roman" pitchFamily="18" charset="0"/>
              </a:rPr>
              <a:t> S</a:t>
            </a:r>
            <a:r>
              <a:rPr kumimoji="0" lang="en-US" sz="1200" b="0" i="0" u="none" strike="noStrike" cap="none" normalizeH="0" dirty="0" smtClean="0">
                <a:ln>
                  <a:noFill/>
                </a:ln>
                <a:solidFill>
                  <a:schemeClr val="tx1"/>
                </a:solidFill>
                <a:effectLst/>
                <a:ea typeface="Calibri" pitchFamily="34" charset="0"/>
                <a:cs typeface="Times New Roman" pitchFamily="18" charset="0"/>
              </a:rPr>
              <a:t>kim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the chapter, </a:t>
            </a:r>
            <a:r>
              <a:rPr lang="en-US" sz="1200" dirty="0" smtClean="0"/>
              <a:t>note headings and boldface words, </a:t>
            </a:r>
            <a:r>
              <a:rPr lang="en-US" sz="1200" dirty="0" smtClean="0">
                <a:ea typeface="Calibri" pitchFamily="34" charset="0"/>
                <a:cs typeface="Times New Roman" pitchFamily="18" charset="0"/>
              </a:rPr>
              <a:t>review summaries and chapter objectives, and come up with que</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stions you’d  like </a:t>
            </a:r>
            <a:r>
              <a:rPr lang="en-US" sz="1200" dirty="0" smtClean="0">
                <a:ea typeface="Calibri" pitchFamily="34" charset="0"/>
                <a:cs typeface="Times New Roman" pitchFamily="18" charset="0"/>
              </a:rPr>
              <a:t>the lecture to answer for you</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cs typeface="Arial" pitchFamily="34" charset="0"/>
            </a:endParaRPr>
          </a:p>
        </p:txBody>
      </p:sp>
      <p:sp>
        <p:nvSpPr>
          <p:cNvPr id="19" name="Rectangle 18"/>
          <p:cNvSpPr/>
          <p:nvPr/>
        </p:nvSpPr>
        <p:spPr>
          <a:xfrm>
            <a:off x="3989294" y="2531772"/>
            <a:ext cx="4930588" cy="461665"/>
          </a:xfrm>
          <a:prstGeom prst="rect">
            <a:avLst/>
          </a:prstGeom>
        </p:spPr>
        <p:txBody>
          <a:bodyPr wrap="square">
            <a:spAutoFit/>
          </a:bodyPr>
          <a:lstStyle/>
          <a:p>
            <a:r>
              <a:rPr lang="en-US" sz="1200" b="1" i="1" u="sng" dirty="0" smtClean="0"/>
              <a:t>Review</a:t>
            </a:r>
            <a:r>
              <a:rPr lang="en-US" sz="1200" b="1" u="sng" dirty="0" smtClean="0"/>
              <a:t> after class</a:t>
            </a:r>
            <a:r>
              <a:rPr lang="en-US" sz="1200" u="sng" dirty="0" smtClean="0"/>
              <a:t> </a:t>
            </a:r>
            <a:r>
              <a:rPr lang="en-US" sz="1200" dirty="0"/>
              <a:t>– </a:t>
            </a:r>
            <a:r>
              <a:rPr lang="en-US" sz="1200" dirty="0" smtClean="0"/>
              <a:t>As soon after class as possible, read notes, fill in gaps and note any questions.</a:t>
            </a:r>
            <a:endParaRPr lang="en-US" sz="1200" dirty="0"/>
          </a:p>
        </p:txBody>
      </p:sp>
      <p:sp>
        <p:nvSpPr>
          <p:cNvPr id="20" name="Rectangle 19"/>
          <p:cNvSpPr/>
          <p:nvPr/>
        </p:nvSpPr>
        <p:spPr>
          <a:xfrm>
            <a:off x="3989294" y="4102314"/>
            <a:ext cx="4930588" cy="646331"/>
          </a:xfrm>
          <a:prstGeom prst="rect">
            <a:avLst/>
          </a:prstGeom>
        </p:spPr>
        <p:txBody>
          <a:bodyPr wrap="square">
            <a:spAutoFit/>
          </a:bodyPr>
          <a:lstStyle/>
          <a:p>
            <a:r>
              <a:rPr lang="en-US" sz="1200" b="1" i="1" u="sng" dirty="0" smtClean="0"/>
              <a:t>Assess</a:t>
            </a:r>
            <a:r>
              <a:rPr lang="en-US" sz="1200" b="1" u="sng" dirty="0" smtClean="0"/>
              <a:t> your Learning</a:t>
            </a:r>
            <a:r>
              <a:rPr lang="en-US" sz="1200" b="1" dirty="0" smtClean="0"/>
              <a:t> </a:t>
            </a:r>
            <a:r>
              <a:rPr lang="en-US" sz="1200" dirty="0" smtClean="0"/>
              <a:t>– Periodically perform reality checks</a:t>
            </a:r>
          </a:p>
          <a:p>
            <a:pPr marL="234950" indent="-123825">
              <a:buFont typeface="Arial" pitchFamily="34" charset="0"/>
              <a:buChar char="•"/>
            </a:pPr>
            <a:r>
              <a:rPr lang="en-US" sz="1200" dirty="0" smtClean="0"/>
              <a:t>Am I using study methods that are effective?</a:t>
            </a:r>
          </a:p>
          <a:p>
            <a:pPr marL="234950" indent="-123825">
              <a:buFont typeface="Arial" pitchFamily="34" charset="0"/>
              <a:buChar char="•"/>
            </a:pPr>
            <a:r>
              <a:rPr lang="en-US" sz="1200" dirty="0" smtClean="0"/>
              <a:t>Do I understand the material enough to teach it to others?</a:t>
            </a:r>
            <a:endParaRPr lang="en-US" sz="1200" dirty="0"/>
          </a:p>
        </p:txBody>
      </p:sp>
      <p:sp>
        <p:nvSpPr>
          <p:cNvPr id="38" name="TextBox 37"/>
          <p:cNvSpPr txBox="1"/>
          <p:nvPr/>
        </p:nvSpPr>
        <p:spPr>
          <a:xfrm>
            <a:off x="2514600" y="914400"/>
            <a:ext cx="1181157" cy="461665"/>
          </a:xfrm>
          <a:prstGeom prst="rect">
            <a:avLst/>
          </a:prstGeom>
          <a:noFill/>
        </p:spPr>
        <p:txBody>
          <a:bodyPr wrap="none" rtlCol="0">
            <a:spAutoFit/>
          </a:bodyPr>
          <a:lstStyle/>
          <a:p>
            <a:r>
              <a:rPr lang="en-US" sz="2400" dirty="0" smtClean="0"/>
              <a:t>Preview</a:t>
            </a:r>
            <a:endParaRPr lang="en-US" sz="2400" dirty="0"/>
          </a:p>
        </p:txBody>
      </p:sp>
      <p:cxnSp>
        <p:nvCxnSpPr>
          <p:cNvPr id="34" name="Straight Connector 33"/>
          <p:cNvCxnSpPr/>
          <p:nvPr/>
        </p:nvCxnSpPr>
        <p:spPr>
          <a:xfrm>
            <a:off x="0" y="0"/>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390409"/>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sp>
        <p:nvSpPr>
          <p:cNvPr id="1027" name="Text Box 3"/>
          <p:cNvSpPr txBox="1">
            <a:spLocks noChangeArrowheads="1"/>
          </p:cNvSpPr>
          <p:nvPr/>
        </p:nvSpPr>
        <p:spPr bwMode="auto">
          <a:xfrm>
            <a:off x="5675779"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C</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A</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S</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4953000"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Box 41"/>
          <p:cNvSpPr txBox="1"/>
          <p:nvPr/>
        </p:nvSpPr>
        <p:spPr>
          <a:xfrm>
            <a:off x="2667000" y="4267200"/>
            <a:ext cx="997389" cy="461665"/>
          </a:xfrm>
          <a:prstGeom prst="rect">
            <a:avLst/>
          </a:prstGeom>
          <a:noFill/>
        </p:spPr>
        <p:txBody>
          <a:bodyPr wrap="none" rtlCol="0">
            <a:spAutoFit/>
          </a:bodyPr>
          <a:lstStyle/>
          <a:p>
            <a:r>
              <a:rPr lang="en-US" sz="2400" dirty="0" smtClean="0"/>
              <a:t>Assess</a:t>
            </a:r>
            <a:endParaRPr lang="en-US" sz="2400" dirty="0"/>
          </a:p>
        </p:txBody>
      </p:sp>
      <p:sp>
        <p:nvSpPr>
          <p:cNvPr id="43" name="Rounded Rectangle 42"/>
          <p:cNvSpPr/>
          <p:nvPr/>
        </p:nvSpPr>
        <p:spPr>
          <a:xfrm>
            <a:off x="3899647" y="3173581"/>
            <a:ext cx="4948518" cy="675409"/>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4038600" y="3124200"/>
            <a:ext cx="5105400" cy="1015663"/>
          </a:xfrm>
          <a:prstGeom prst="rect">
            <a:avLst/>
          </a:prstGeom>
        </p:spPr>
        <p:txBody>
          <a:bodyPr wrap="square">
            <a:spAutoFit/>
          </a:bodyPr>
          <a:lstStyle/>
          <a:p>
            <a:r>
              <a:rPr lang="en-US" sz="1200" b="1" i="1" u="sng" dirty="0" smtClean="0"/>
              <a:t>Study </a:t>
            </a:r>
            <a:r>
              <a:rPr lang="en-US" sz="1200" dirty="0" smtClean="0"/>
              <a:t>– </a:t>
            </a:r>
            <a:r>
              <a:rPr lang="en-US" sz="1200" dirty="0"/>
              <a:t>Repetition is the </a:t>
            </a:r>
            <a:r>
              <a:rPr lang="en-US" sz="1200" dirty="0" smtClean="0"/>
              <a:t>key.  Ask questions such as ‘why’, ‘how’, and ‘what if’.</a:t>
            </a:r>
          </a:p>
          <a:p>
            <a:pPr marL="234950" indent="-123825">
              <a:buFont typeface="Arial" pitchFamily="34" charset="0"/>
              <a:buChar char="•"/>
            </a:pPr>
            <a:r>
              <a:rPr lang="en-US" sz="1200" dirty="0" smtClean="0"/>
              <a:t>Intense Study Sessions* - 3-5 short study sessions per day</a:t>
            </a:r>
          </a:p>
          <a:p>
            <a:pPr marL="234950" indent="-123825">
              <a:buFont typeface="Arial" pitchFamily="34" charset="0"/>
              <a:buChar char="•"/>
            </a:pPr>
            <a:r>
              <a:rPr lang="en-US" sz="1200" dirty="0" smtClean="0"/>
              <a:t>Weekend Review – Read notes and material from the week to make       	connections</a:t>
            </a:r>
            <a:endParaRPr lang="en-US" sz="1200" dirty="0"/>
          </a:p>
        </p:txBody>
      </p:sp>
      <p:pic>
        <p:nvPicPr>
          <p:cNvPr id="2" name="Picture 2"/>
          <p:cNvPicPr>
            <a:picLocks noChangeAspect="1" noChangeArrowheads="1"/>
          </p:cNvPicPr>
          <p:nvPr/>
        </p:nvPicPr>
        <p:blipFill>
          <a:blip r:embed="rId9" cstate="print"/>
          <a:srcRect/>
          <a:stretch>
            <a:fillRect/>
          </a:stretch>
        </p:blipFill>
        <p:spPr bwMode="auto">
          <a:xfrm>
            <a:off x="448236" y="6469424"/>
            <a:ext cx="1008529" cy="180758"/>
          </a:xfrm>
          <a:prstGeom prst="rect">
            <a:avLst/>
          </a:prstGeom>
          <a:noFill/>
          <a:ln w="9525" algn="in">
            <a:noFill/>
            <a:miter lim="800000"/>
            <a:headEnd/>
            <a:tailEnd/>
          </a:ln>
          <a:effectLst/>
        </p:spPr>
      </p:pic>
    </p:spTree>
    <p:custDataLst>
      <p:tags r:id="rId1"/>
    </p:custDataLst>
    <p:extLst>
      <p:ext uri="{BB962C8B-B14F-4D97-AF65-F5344CB8AC3E}">
        <p14:creationId xmlns:p14="http://schemas.microsoft.com/office/powerpoint/2010/main" val="1593587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914400" y="533400"/>
            <a:ext cx="8001000" cy="1143000"/>
          </a:xfrm>
        </p:spPr>
        <p:txBody>
          <a:bodyPr/>
          <a:lstStyle/>
          <a:p>
            <a:pPr algn="ctr" eaLnBrk="1" hangingPunct="1"/>
            <a:r>
              <a:rPr lang="en-US" sz="4000" b="1" dirty="0" smtClean="0"/>
              <a:t> </a:t>
            </a:r>
            <a:r>
              <a:rPr lang="en-US" sz="3600" b="1" dirty="0" smtClean="0"/>
              <a:t>Effective Metacognitive Strategies</a:t>
            </a:r>
          </a:p>
        </p:txBody>
      </p:sp>
      <p:sp>
        <p:nvSpPr>
          <p:cNvPr id="356355" name="Rectangle 3"/>
          <p:cNvSpPr>
            <a:spLocks noGrp="1" noChangeArrowheads="1"/>
          </p:cNvSpPr>
          <p:nvPr>
            <p:ph type="body" idx="1"/>
          </p:nvPr>
        </p:nvSpPr>
        <p:spPr>
          <a:xfrm>
            <a:off x="381000" y="1447800"/>
            <a:ext cx="8610600" cy="5181600"/>
          </a:xfrm>
        </p:spPr>
        <p:txBody>
          <a:bodyPr/>
          <a:lstStyle/>
          <a:p>
            <a:pPr eaLnBrk="1" hangingPunct="1">
              <a:lnSpc>
                <a:spcPct val="90000"/>
              </a:lnSpc>
            </a:pPr>
            <a:r>
              <a:rPr lang="en-US" sz="2800" b="1" dirty="0"/>
              <a:t>Always solve problems without looking at an example or the solution</a:t>
            </a:r>
          </a:p>
          <a:p>
            <a:pPr eaLnBrk="1" hangingPunct="1">
              <a:lnSpc>
                <a:spcPct val="90000"/>
              </a:lnSpc>
            </a:pPr>
            <a:r>
              <a:rPr lang="en-US" sz="2800" b="1" dirty="0" smtClean="0"/>
              <a:t>Memorize everything you’re told to memorize (e.g. polyatomic ions)</a:t>
            </a:r>
          </a:p>
          <a:p>
            <a:pPr eaLnBrk="1" hangingPunct="1">
              <a:lnSpc>
                <a:spcPct val="90000"/>
              </a:lnSpc>
            </a:pPr>
            <a:r>
              <a:rPr lang="en-US" sz="2800" b="1" dirty="0" smtClean="0"/>
              <a:t>Always ask why, how, and what if questions</a:t>
            </a:r>
            <a:endParaRPr lang="en-US" sz="2800" dirty="0" smtClean="0"/>
          </a:p>
          <a:p>
            <a:pPr eaLnBrk="1" hangingPunct="1">
              <a:lnSpc>
                <a:spcPct val="90000"/>
              </a:lnSpc>
            </a:pPr>
            <a:r>
              <a:rPr lang="en-US" sz="2800" b="1" dirty="0" smtClean="0"/>
              <a:t>Test understanding by giving “</a:t>
            </a:r>
            <a:r>
              <a:rPr lang="en-US" sz="2800" b="1" dirty="0" smtClean="0"/>
              <a:t>mini-lectures</a:t>
            </a:r>
            <a:r>
              <a:rPr lang="en-US" sz="2800" b="1" dirty="0" smtClean="0"/>
              <a:t>” on concepts</a:t>
            </a:r>
          </a:p>
          <a:p>
            <a:pPr eaLnBrk="1" hangingPunct="1">
              <a:lnSpc>
                <a:spcPct val="90000"/>
              </a:lnSpc>
            </a:pPr>
            <a:r>
              <a:rPr lang="en-US" sz="2800" b="1" dirty="0" smtClean="0"/>
              <a:t>Spend time on chemistry every day</a:t>
            </a:r>
          </a:p>
          <a:p>
            <a:pPr eaLnBrk="1" hangingPunct="1">
              <a:lnSpc>
                <a:spcPct val="90000"/>
              </a:lnSpc>
            </a:pPr>
            <a:r>
              <a:rPr lang="en-US" sz="2800" b="1" dirty="0" smtClean="0"/>
              <a:t>Use the Study Cycle with Intense Study Sessions</a:t>
            </a:r>
          </a:p>
          <a:p>
            <a:pPr eaLnBrk="1" hangingPunct="1">
              <a:lnSpc>
                <a:spcPct val="90000"/>
              </a:lnSpc>
            </a:pPr>
            <a:r>
              <a:rPr lang="en-US" sz="2800" b="1" dirty="0" smtClean="0"/>
              <a:t>Attend SI sessions on a regular basis</a:t>
            </a:r>
          </a:p>
          <a:p>
            <a:pPr eaLnBrk="1" hangingPunct="1">
              <a:lnSpc>
                <a:spcPct val="90000"/>
              </a:lnSpc>
            </a:pPr>
            <a:r>
              <a:rPr lang="en-US" sz="2800" b="1" dirty="0" smtClean="0"/>
              <a:t>Aim for 100% mastery, not 90%!</a:t>
            </a:r>
          </a:p>
          <a:p>
            <a:pPr eaLnBrk="1" hangingPunct="1">
              <a:lnSpc>
                <a:spcPct val="90000"/>
              </a:lnSpc>
              <a:buFont typeface="Wingdings" pitchFamily="2" charset="2"/>
              <a:buNone/>
            </a:pPr>
            <a:endParaRPr lang="en-US" sz="2800" b="1" dirty="0" smtClean="0"/>
          </a:p>
          <a:p>
            <a:pPr eaLnBrk="1" hangingPunct="1">
              <a:lnSpc>
                <a:spcPct val="90000"/>
              </a:lnSpc>
              <a:buFont typeface="Wingdings" pitchFamily="2" charset="2"/>
              <a:buNone/>
            </a:pPr>
            <a:endParaRPr lang="en-US" sz="2800" b="1" dirty="0" smtClean="0"/>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dissolve">
                                      <p:cBhvr>
                                        <p:cTn id="7" dur="500"/>
                                        <p:tgtEl>
                                          <p:spTgt spid="356354"/>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356355">
                                            <p:txEl>
                                              <p:pRg st="0" end="0"/>
                                            </p:txEl>
                                          </p:spTgt>
                                        </p:tgtEl>
                                        <p:attrNameLst>
                                          <p:attrName>style.visibility</p:attrName>
                                        </p:attrNameLst>
                                      </p:cBhvr>
                                      <p:to>
                                        <p:strVal val="visible"/>
                                      </p:to>
                                    </p:set>
                                    <p:animEffect transition="in" filter="dissolve">
                                      <p:cBhvr>
                                        <p:cTn id="11" dur="500"/>
                                        <p:tgtEl>
                                          <p:spTgt spid="356355">
                                            <p:txEl>
                                              <p:pRg st="0" end="0"/>
                                            </p:txEl>
                                          </p:spTgt>
                                        </p:tgtEl>
                                      </p:cBhvr>
                                    </p:animEffect>
                                  </p:childTnLst>
                                </p:cTn>
                              </p:par>
                            </p:childTnLst>
                          </p:cTn>
                        </p:par>
                        <p:par>
                          <p:cTn id="12" fill="hold">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356355">
                                            <p:txEl>
                                              <p:pRg st="1" end="1"/>
                                            </p:txEl>
                                          </p:spTgt>
                                        </p:tgtEl>
                                        <p:attrNameLst>
                                          <p:attrName>style.visibility</p:attrName>
                                        </p:attrNameLst>
                                      </p:cBhvr>
                                      <p:to>
                                        <p:strVal val="visible"/>
                                      </p:to>
                                    </p:set>
                                    <p:animEffect transition="in" filter="dissolve">
                                      <p:cBhvr>
                                        <p:cTn id="15" dur="500"/>
                                        <p:tgtEl>
                                          <p:spTgt spid="356355">
                                            <p:txEl>
                                              <p:pRg st="1" end="1"/>
                                            </p:txEl>
                                          </p:spTgt>
                                        </p:tgtEl>
                                      </p:cBhvr>
                                    </p:animEffect>
                                  </p:childTnLst>
                                </p:cTn>
                              </p:par>
                            </p:childTnLst>
                          </p:cTn>
                        </p:par>
                        <p:par>
                          <p:cTn id="16" fill="hold">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356355">
                                            <p:txEl>
                                              <p:pRg st="2" end="2"/>
                                            </p:txEl>
                                          </p:spTgt>
                                        </p:tgtEl>
                                        <p:attrNameLst>
                                          <p:attrName>style.visibility</p:attrName>
                                        </p:attrNameLst>
                                      </p:cBhvr>
                                      <p:to>
                                        <p:strVal val="visible"/>
                                      </p:to>
                                    </p:set>
                                    <p:animEffect transition="in" filter="dissolve">
                                      <p:cBhvr>
                                        <p:cTn id="19" dur="500"/>
                                        <p:tgtEl>
                                          <p:spTgt spid="356355">
                                            <p:txEl>
                                              <p:pRg st="2" end="2"/>
                                            </p:txEl>
                                          </p:spTgt>
                                        </p:tgtEl>
                                      </p:cBhvr>
                                    </p:animEffect>
                                  </p:childTnLst>
                                </p:cTn>
                              </p:par>
                            </p:childTnLst>
                          </p:cTn>
                        </p:par>
                        <p:par>
                          <p:cTn id="20" fill="hold">
                            <p:stCondLst>
                              <p:cond delay="5000"/>
                            </p:stCondLst>
                            <p:childTnLst>
                              <p:par>
                                <p:cTn id="21" presetID="9" presetClass="entr" presetSubtype="0" fill="hold" grpId="0" nodeType="afterEffect">
                                  <p:stCondLst>
                                    <p:cond delay="1000"/>
                                  </p:stCondLst>
                                  <p:childTnLst>
                                    <p:set>
                                      <p:cBhvr>
                                        <p:cTn id="22" dur="1" fill="hold">
                                          <p:stCondLst>
                                            <p:cond delay="0"/>
                                          </p:stCondLst>
                                        </p:cTn>
                                        <p:tgtEl>
                                          <p:spTgt spid="356355">
                                            <p:txEl>
                                              <p:pRg st="3" end="3"/>
                                            </p:txEl>
                                          </p:spTgt>
                                        </p:tgtEl>
                                        <p:attrNameLst>
                                          <p:attrName>style.visibility</p:attrName>
                                        </p:attrNameLst>
                                      </p:cBhvr>
                                      <p:to>
                                        <p:strVal val="visible"/>
                                      </p:to>
                                    </p:set>
                                    <p:animEffect transition="in" filter="dissolve">
                                      <p:cBhvr>
                                        <p:cTn id="23" dur="500"/>
                                        <p:tgtEl>
                                          <p:spTgt spid="356355">
                                            <p:txEl>
                                              <p:pRg st="3" end="3"/>
                                            </p:txEl>
                                          </p:spTgt>
                                        </p:tgtEl>
                                      </p:cBhvr>
                                    </p:animEffect>
                                  </p:childTnLst>
                                </p:cTn>
                              </p:par>
                            </p:childTnLst>
                          </p:cTn>
                        </p:par>
                        <p:par>
                          <p:cTn id="24" fill="hold">
                            <p:stCondLst>
                              <p:cond delay="6500"/>
                            </p:stCondLst>
                            <p:childTnLst>
                              <p:par>
                                <p:cTn id="25" presetID="9" presetClass="entr" presetSubtype="0" fill="hold" grpId="0" nodeType="afterEffect">
                                  <p:stCondLst>
                                    <p:cond delay="2000"/>
                                  </p:stCondLst>
                                  <p:childTnLst>
                                    <p:set>
                                      <p:cBhvr>
                                        <p:cTn id="26" dur="1" fill="hold">
                                          <p:stCondLst>
                                            <p:cond delay="0"/>
                                          </p:stCondLst>
                                        </p:cTn>
                                        <p:tgtEl>
                                          <p:spTgt spid="356355">
                                            <p:txEl>
                                              <p:pRg st="4" end="4"/>
                                            </p:txEl>
                                          </p:spTgt>
                                        </p:tgtEl>
                                        <p:attrNameLst>
                                          <p:attrName>style.visibility</p:attrName>
                                        </p:attrNameLst>
                                      </p:cBhvr>
                                      <p:to>
                                        <p:strVal val="visible"/>
                                      </p:to>
                                    </p:set>
                                    <p:animEffect transition="in" filter="dissolve">
                                      <p:cBhvr>
                                        <p:cTn id="27" dur="500"/>
                                        <p:tgtEl>
                                          <p:spTgt spid="356355">
                                            <p:txEl>
                                              <p:pRg st="4" end="4"/>
                                            </p:txEl>
                                          </p:spTgt>
                                        </p:tgtEl>
                                      </p:cBhvr>
                                    </p:animEffect>
                                  </p:childTnLst>
                                </p:cTn>
                              </p:par>
                            </p:childTnLst>
                          </p:cTn>
                        </p:par>
                        <p:par>
                          <p:cTn id="28" fill="hold">
                            <p:stCondLst>
                              <p:cond delay="9000"/>
                            </p:stCondLst>
                            <p:childTnLst>
                              <p:par>
                                <p:cTn id="29" presetID="9" presetClass="entr" presetSubtype="0" fill="hold" grpId="0" nodeType="afterEffect">
                                  <p:stCondLst>
                                    <p:cond delay="1000"/>
                                  </p:stCondLst>
                                  <p:childTnLst>
                                    <p:set>
                                      <p:cBhvr>
                                        <p:cTn id="30" dur="1" fill="hold">
                                          <p:stCondLst>
                                            <p:cond delay="0"/>
                                          </p:stCondLst>
                                        </p:cTn>
                                        <p:tgtEl>
                                          <p:spTgt spid="356355">
                                            <p:txEl>
                                              <p:pRg st="5" end="5"/>
                                            </p:txEl>
                                          </p:spTgt>
                                        </p:tgtEl>
                                        <p:attrNameLst>
                                          <p:attrName>style.visibility</p:attrName>
                                        </p:attrNameLst>
                                      </p:cBhvr>
                                      <p:to>
                                        <p:strVal val="visible"/>
                                      </p:to>
                                    </p:set>
                                    <p:animEffect transition="in" filter="dissolve">
                                      <p:cBhvr>
                                        <p:cTn id="31" dur="500"/>
                                        <p:tgtEl>
                                          <p:spTgt spid="356355">
                                            <p:txEl>
                                              <p:pRg st="5" end="5"/>
                                            </p:txEl>
                                          </p:spTgt>
                                        </p:tgtEl>
                                      </p:cBhvr>
                                    </p:animEffect>
                                  </p:childTnLst>
                                </p:cTn>
                              </p:par>
                            </p:childTnLst>
                          </p:cTn>
                        </p:par>
                        <p:par>
                          <p:cTn id="32" fill="hold">
                            <p:stCondLst>
                              <p:cond delay="10500"/>
                            </p:stCondLst>
                            <p:childTnLst>
                              <p:par>
                                <p:cTn id="33" presetID="9" presetClass="entr" presetSubtype="0" fill="hold" grpId="0" nodeType="afterEffect">
                                  <p:stCondLst>
                                    <p:cond delay="2000"/>
                                  </p:stCondLst>
                                  <p:childTnLst>
                                    <p:set>
                                      <p:cBhvr>
                                        <p:cTn id="34" dur="1" fill="hold">
                                          <p:stCondLst>
                                            <p:cond delay="0"/>
                                          </p:stCondLst>
                                        </p:cTn>
                                        <p:tgtEl>
                                          <p:spTgt spid="356355">
                                            <p:txEl>
                                              <p:pRg st="6" end="6"/>
                                            </p:txEl>
                                          </p:spTgt>
                                        </p:tgtEl>
                                        <p:attrNameLst>
                                          <p:attrName>style.visibility</p:attrName>
                                        </p:attrNameLst>
                                      </p:cBhvr>
                                      <p:to>
                                        <p:strVal val="visible"/>
                                      </p:to>
                                    </p:set>
                                    <p:animEffect transition="in" filter="dissolve">
                                      <p:cBhvr>
                                        <p:cTn id="35" dur="500"/>
                                        <p:tgtEl>
                                          <p:spTgt spid="356355">
                                            <p:txEl>
                                              <p:pRg st="6" end="6"/>
                                            </p:txEl>
                                          </p:spTgt>
                                        </p:tgtEl>
                                      </p:cBhvr>
                                    </p:animEffect>
                                  </p:childTnLst>
                                </p:cTn>
                              </p:par>
                            </p:childTnLst>
                          </p:cTn>
                        </p:par>
                        <p:par>
                          <p:cTn id="36" fill="hold">
                            <p:stCondLst>
                              <p:cond delay="13000"/>
                            </p:stCondLst>
                            <p:childTnLst>
                              <p:par>
                                <p:cTn id="37" presetID="9" presetClass="entr" presetSubtype="0" fill="hold" grpId="0" nodeType="afterEffect">
                                  <p:stCondLst>
                                    <p:cond delay="1000"/>
                                  </p:stCondLst>
                                  <p:childTnLst>
                                    <p:set>
                                      <p:cBhvr>
                                        <p:cTn id="38" dur="1" fill="hold">
                                          <p:stCondLst>
                                            <p:cond delay="0"/>
                                          </p:stCondLst>
                                        </p:cTn>
                                        <p:tgtEl>
                                          <p:spTgt spid="356355">
                                            <p:txEl>
                                              <p:pRg st="7" end="7"/>
                                            </p:txEl>
                                          </p:spTgt>
                                        </p:tgtEl>
                                        <p:attrNameLst>
                                          <p:attrName>style.visibility</p:attrName>
                                        </p:attrNameLst>
                                      </p:cBhvr>
                                      <p:to>
                                        <p:strVal val="visible"/>
                                      </p:to>
                                    </p:set>
                                    <p:animEffect transition="in" filter="dissolve">
                                      <p:cBhvr>
                                        <p:cTn id="39" dur="500"/>
                                        <p:tgtEl>
                                          <p:spTgt spid="3563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autoUpdateAnimBg="0"/>
      <p:bldP spid="356355" grpId="0"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73163" y="457200"/>
            <a:ext cx="7772400" cy="2667000"/>
          </a:xfrm>
        </p:spPr>
        <p:txBody>
          <a:bodyPr/>
          <a:lstStyle/>
          <a:p>
            <a:pPr algn="ctr" eaLnBrk="1" hangingPunct="1"/>
            <a:r>
              <a:rPr lang="en-US" sz="4000" b="1" smtClean="0"/>
              <a:t>Concept maps </a:t>
            </a:r>
            <a:br>
              <a:rPr lang="en-US" sz="4000" b="1" smtClean="0"/>
            </a:br>
            <a:r>
              <a:rPr lang="en-US" sz="4000" b="1" smtClean="0"/>
              <a:t>facilitate development </a:t>
            </a:r>
            <a:br>
              <a:rPr lang="en-US" sz="4000" b="1" smtClean="0"/>
            </a:br>
            <a:r>
              <a:rPr lang="en-US" sz="4000" b="1" smtClean="0"/>
              <a:t>of higher order thinking skills</a:t>
            </a:r>
            <a:r>
              <a:rPr lang="en-US" sz="2800" smtClean="0"/>
              <a:t>  </a:t>
            </a:r>
          </a:p>
        </p:txBody>
      </p:sp>
      <p:pic>
        <p:nvPicPr>
          <p:cNvPr id="26627" name="Picture 3" descr="lhpc42jr[1]"/>
          <p:cNvPicPr>
            <a:picLocks noGrp="1" noChangeAspect="1" noChangeArrowheads="1"/>
          </p:cNvPicPr>
          <p:nvPr>
            <p:ph type="body" idx="1"/>
          </p:nvPr>
        </p:nvPicPr>
        <p:blipFill>
          <a:blip r:embed="rId3" cstate="print"/>
          <a:srcRect/>
          <a:stretch>
            <a:fillRect/>
          </a:stretch>
        </p:blipFill>
        <p:spPr>
          <a:xfrm>
            <a:off x="3733800" y="3429000"/>
            <a:ext cx="2151063" cy="3021013"/>
          </a:xfrm>
          <a:noFill/>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smtClean="0"/>
              <a:t>Chapter Map</a:t>
            </a:r>
          </a:p>
        </p:txBody>
      </p:sp>
      <p:sp>
        <p:nvSpPr>
          <p:cNvPr id="29699" name="Rectangle 3"/>
          <p:cNvSpPr>
            <a:spLocks noChangeArrowheads="1"/>
          </p:cNvSpPr>
          <p:nvPr/>
        </p:nvSpPr>
        <p:spPr bwMode="auto">
          <a:xfrm>
            <a:off x="3048000" y="2895600"/>
            <a:ext cx="3429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0" name="Oval 4"/>
          <p:cNvSpPr>
            <a:spLocks noChangeArrowheads="1"/>
          </p:cNvSpPr>
          <p:nvPr/>
        </p:nvSpPr>
        <p:spPr bwMode="auto">
          <a:xfrm>
            <a:off x="990600" y="3581400"/>
            <a:ext cx="1524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1" name="Oval 5"/>
          <p:cNvSpPr>
            <a:spLocks noChangeArrowheads="1"/>
          </p:cNvSpPr>
          <p:nvPr/>
        </p:nvSpPr>
        <p:spPr bwMode="auto">
          <a:xfrm>
            <a:off x="2971800" y="3581400"/>
            <a:ext cx="1524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2" name="Oval 6"/>
          <p:cNvSpPr>
            <a:spLocks noChangeArrowheads="1"/>
          </p:cNvSpPr>
          <p:nvPr/>
        </p:nvSpPr>
        <p:spPr bwMode="auto">
          <a:xfrm>
            <a:off x="5181600" y="3581400"/>
            <a:ext cx="1524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3" name="Oval 7"/>
          <p:cNvSpPr>
            <a:spLocks noChangeArrowheads="1"/>
          </p:cNvSpPr>
          <p:nvPr/>
        </p:nvSpPr>
        <p:spPr bwMode="auto">
          <a:xfrm>
            <a:off x="7162800" y="3657600"/>
            <a:ext cx="1524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4" name="Oval 8"/>
          <p:cNvSpPr>
            <a:spLocks noChangeArrowheads="1"/>
          </p:cNvSpPr>
          <p:nvPr/>
        </p:nvSpPr>
        <p:spPr bwMode="auto">
          <a:xfrm>
            <a:off x="1066800" y="4191000"/>
            <a:ext cx="533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5" name="Oval 9"/>
          <p:cNvSpPr>
            <a:spLocks noChangeArrowheads="1"/>
          </p:cNvSpPr>
          <p:nvPr/>
        </p:nvSpPr>
        <p:spPr bwMode="auto">
          <a:xfrm>
            <a:off x="1828800" y="4191000"/>
            <a:ext cx="533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6" name="Oval 10"/>
          <p:cNvSpPr>
            <a:spLocks noChangeArrowheads="1"/>
          </p:cNvSpPr>
          <p:nvPr/>
        </p:nvSpPr>
        <p:spPr bwMode="auto">
          <a:xfrm>
            <a:off x="2971800" y="4267200"/>
            <a:ext cx="533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7" name="Oval 11"/>
          <p:cNvSpPr>
            <a:spLocks noChangeArrowheads="1"/>
          </p:cNvSpPr>
          <p:nvPr/>
        </p:nvSpPr>
        <p:spPr bwMode="auto">
          <a:xfrm>
            <a:off x="3886200" y="4267200"/>
            <a:ext cx="533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8" name="Oval 12"/>
          <p:cNvSpPr>
            <a:spLocks noChangeArrowheads="1"/>
          </p:cNvSpPr>
          <p:nvPr/>
        </p:nvSpPr>
        <p:spPr bwMode="auto">
          <a:xfrm>
            <a:off x="5029200" y="4191000"/>
            <a:ext cx="533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9" name="Oval 13"/>
          <p:cNvSpPr>
            <a:spLocks noChangeArrowheads="1"/>
          </p:cNvSpPr>
          <p:nvPr/>
        </p:nvSpPr>
        <p:spPr bwMode="auto">
          <a:xfrm>
            <a:off x="5715000" y="4343400"/>
            <a:ext cx="533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10" name="Oval 14"/>
          <p:cNvSpPr>
            <a:spLocks noChangeArrowheads="1"/>
          </p:cNvSpPr>
          <p:nvPr/>
        </p:nvSpPr>
        <p:spPr bwMode="auto">
          <a:xfrm>
            <a:off x="6324600" y="4191000"/>
            <a:ext cx="533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11" name="Oval 15"/>
          <p:cNvSpPr>
            <a:spLocks noChangeArrowheads="1"/>
          </p:cNvSpPr>
          <p:nvPr/>
        </p:nvSpPr>
        <p:spPr bwMode="auto">
          <a:xfrm>
            <a:off x="7315200" y="4191000"/>
            <a:ext cx="533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12" name="Oval 16"/>
          <p:cNvSpPr>
            <a:spLocks noChangeArrowheads="1"/>
          </p:cNvSpPr>
          <p:nvPr/>
        </p:nvSpPr>
        <p:spPr bwMode="auto">
          <a:xfrm>
            <a:off x="8153400" y="4191000"/>
            <a:ext cx="533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13" name="Rectangle 17"/>
          <p:cNvSpPr>
            <a:spLocks noChangeArrowheads="1"/>
          </p:cNvSpPr>
          <p:nvPr/>
        </p:nvSpPr>
        <p:spPr bwMode="auto">
          <a:xfrm>
            <a:off x="3962400" y="4876800"/>
            <a:ext cx="3810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14" name="Rectangle 18"/>
          <p:cNvSpPr>
            <a:spLocks noChangeArrowheads="1"/>
          </p:cNvSpPr>
          <p:nvPr/>
        </p:nvSpPr>
        <p:spPr bwMode="auto">
          <a:xfrm>
            <a:off x="4495800" y="4876800"/>
            <a:ext cx="3810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15" name="Rectangle 19"/>
          <p:cNvSpPr>
            <a:spLocks noChangeArrowheads="1"/>
          </p:cNvSpPr>
          <p:nvPr/>
        </p:nvSpPr>
        <p:spPr bwMode="auto">
          <a:xfrm>
            <a:off x="7162800" y="4953000"/>
            <a:ext cx="3810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16" name="Rectangle 20"/>
          <p:cNvSpPr>
            <a:spLocks noChangeArrowheads="1"/>
          </p:cNvSpPr>
          <p:nvPr/>
        </p:nvSpPr>
        <p:spPr bwMode="auto">
          <a:xfrm>
            <a:off x="7848600" y="4953000"/>
            <a:ext cx="3810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17" name="Rectangle 21"/>
          <p:cNvSpPr>
            <a:spLocks noChangeArrowheads="1"/>
          </p:cNvSpPr>
          <p:nvPr/>
        </p:nvSpPr>
        <p:spPr bwMode="auto">
          <a:xfrm>
            <a:off x="5791200" y="4953000"/>
            <a:ext cx="3810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18" name="Rectangle 22"/>
          <p:cNvSpPr>
            <a:spLocks noChangeArrowheads="1"/>
          </p:cNvSpPr>
          <p:nvPr/>
        </p:nvSpPr>
        <p:spPr bwMode="auto">
          <a:xfrm>
            <a:off x="3429000" y="4876800"/>
            <a:ext cx="3810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19" name="Line 23"/>
          <p:cNvSpPr>
            <a:spLocks noChangeShapeType="1"/>
          </p:cNvSpPr>
          <p:nvPr/>
        </p:nvSpPr>
        <p:spPr bwMode="auto">
          <a:xfrm flipH="1">
            <a:off x="2209800" y="3200400"/>
            <a:ext cx="838200" cy="381000"/>
          </a:xfrm>
          <a:prstGeom prst="line">
            <a:avLst/>
          </a:prstGeom>
          <a:noFill/>
          <a:ln w="9525">
            <a:solidFill>
              <a:schemeClr val="tx1"/>
            </a:solidFill>
            <a:round/>
            <a:headEnd/>
            <a:tailEnd/>
          </a:ln>
        </p:spPr>
        <p:txBody>
          <a:bodyPr/>
          <a:lstStyle/>
          <a:p>
            <a:endParaRPr lang="en-US"/>
          </a:p>
        </p:txBody>
      </p:sp>
      <p:sp>
        <p:nvSpPr>
          <p:cNvPr id="29720" name="Line 24"/>
          <p:cNvSpPr>
            <a:spLocks noChangeShapeType="1"/>
          </p:cNvSpPr>
          <p:nvPr/>
        </p:nvSpPr>
        <p:spPr bwMode="auto">
          <a:xfrm flipH="1">
            <a:off x="3733800" y="3200400"/>
            <a:ext cx="76200" cy="381000"/>
          </a:xfrm>
          <a:prstGeom prst="line">
            <a:avLst/>
          </a:prstGeom>
          <a:noFill/>
          <a:ln w="9525">
            <a:solidFill>
              <a:schemeClr val="tx1"/>
            </a:solidFill>
            <a:round/>
            <a:headEnd/>
            <a:tailEnd/>
          </a:ln>
        </p:spPr>
        <p:txBody>
          <a:bodyPr/>
          <a:lstStyle/>
          <a:p>
            <a:endParaRPr lang="en-US"/>
          </a:p>
        </p:txBody>
      </p:sp>
      <p:sp>
        <p:nvSpPr>
          <p:cNvPr id="29721" name="Line 25"/>
          <p:cNvSpPr>
            <a:spLocks noChangeShapeType="1"/>
          </p:cNvSpPr>
          <p:nvPr/>
        </p:nvSpPr>
        <p:spPr bwMode="auto">
          <a:xfrm>
            <a:off x="5791200" y="3200400"/>
            <a:ext cx="76200" cy="381000"/>
          </a:xfrm>
          <a:prstGeom prst="line">
            <a:avLst/>
          </a:prstGeom>
          <a:noFill/>
          <a:ln w="9525">
            <a:solidFill>
              <a:schemeClr val="tx1"/>
            </a:solidFill>
            <a:round/>
            <a:headEnd/>
            <a:tailEnd/>
          </a:ln>
        </p:spPr>
        <p:txBody>
          <a:bodyPr/>
          <a:lstStyle/>
          <a:p>
            <a:endParaRPr lang="en-US"/>
          </a:p>
        </p:txBody>
      </p:sp>
      <p:sp>
        <p:nvSpPr>
          <p:cNvPr id="29722" name="Line 26"/>
          <p:cNvSpPr>
            <a:spLocks noChangeShapeType="1"/>
          </p:cNvSpPr>
          <p:nvPr/>
        </p:nvSpPr>
        <p:spPr bwMode="auto">
          <a:xfrm>
            <a:off x="6477000" y="3200400"/>
            <a:ext cx="1066800" cy="457200"/>
          </a:xfrm>
          <a:prstGeom prst="line">
            <a:avLst/>
          </a:prstGeom>
          <a:noFill/>
          <a:ln w="9525">
            <a:solidFill>
              <a:schemeClr val="tx1"/>
            </a:solidFill>
            <a:round/>
            <a:headEnd/>
            <a:tailEnd/>
          </a:ln>
        </p:spPr>
        <p:txBody>
          <a:bodyPr/>
          <a:lstStyle/>
          <a:p>
            <a:endParaRPr lang="en-US"/>
          </a:p>
        </p:txBody>
      </p:sp>
      <p:sp>
        <p:nvSpPr>
          <p:cNvPr id="29723" name="Line 27"/>
          <p:cNvSpPr>
            <a:spLocks noChangeShapeType="1"/>
          </p:cNvSpPr>
          <p:nvPr/>
        </p:nvSpPr>
        <p:spPr bwMode="auto">
          <a:xfrm flipH="1">
            <a:off x="1371600" y="3962400"/>
            <a:ext cx="152400" cy="228600"/>
          </a:xfrm>
          <a:prstGeom prst="line">
            <a:avLst/>
          </a:prstGeom>
          <a:noFill/>
          <a:ln w="9525">
            <a:solidFill>
              <a:schemeClr val="tx1"/>
            </a:solidFill>
            <a:round/>
            <a:headEnd/>
            <a:tailEnd/>
          </a:ln>
        </p:spPr>
        <p:txBody>
          <a:bodyPr/>
          <a:lstStyle/>
          <a:p>
            <a:endParaRPr lang="en-US"/>
          </a:p>
        </p:txBody>
      </p:sp>
      <p:sp>
        <p:nvSpPr>
          <p:cNvPr id="29724" name="Line 28"/>
          <p:cNvSpPr>
            <a:spLocks noChangeShapeType="1"/>
          </p:cNvSpPr>
          <p:nvPr/>
        </p:nvSpPr>
        <p:spPr bwMode="auto">
          <a:xfrm>
            <a:off x="1981200" y="3962400"/>
            <a:ext cx="76200" cy="228600"/>
          </a:xfrm>
          <a:prstGeom prst="line">
            <a:avLst/>
          </a:prstGeom>
          <a:noFill/>
          <a:ln w="9525">
            <a:solidFill>
              <a:schemeClr val="tx1"/>
            </a:solidFill>
            <a:round/>
            <a:headEnd/>
            <a:tailEnd/>
          </a:ln>
        </p:spPr>
        <p:txBody>
          <a:bodyPr/>
          <a:lstStyle/>
          <a:p>
            <a:endParaRPr lang="en-US"/>
          </a:p>
        </p:txBody>
      </p:sp>
      <p:sp>
        <p:nvSpPr>
          <p:cNvPr id="29725" name="Line 29"/>
          <p:cNvSpPr>
            <a:spLocks noChangeShapeType="1"/>
          </p:cNvSpPr>
          <p:nvPr/>
        </p:nvSpPr>
        <p:spPr bwMode="auto">
          <a:xfrm flipH="1">
            <a:off x="3276600" y="3962400"/>
            <a:ext cx="304800" cy="304800"/>
          </a:xfrm>
          <a:prstGeom prst="line">
            <a:avLst/>
          </a:prstGeom>
          <a:noFill/>
          <a:ln w="9525">
            <a:solidFill>
              <a:schemeClr val="tx1"/>
            </a:solidFill>
            <a:round/>
            <a:headEnd/>
            <a:tailEnd/>
          </a:ln>
        </p:spPr>
        <p:txBody>
          <a:bodyPr/>
          <a:lstStyle/>
          <a:p>
            <a:endParaRPr lang="en-US"/>
          </a:p>
        </p:txBody>
      </p:sp>
      <p:sp>
        <p:nvSpPr>
          <p:cNvPr id="29726" name="Line 30"/>
          <p:cNvSpPr>
            <a:spLocks noChangeShapeType="1"/>
          </p:cNvSpPr>
          <p:nvPr/>
        </p:nvSpPr>
        <p:spPr bwMode="auto">
          <a:xfrm>
            <a:off x="3962400" y="3962400"/>
            <a:ext cx="152400" cy="304800"/>
          </a:xfrm>
          <a:prstGeom prst="line">
            <a:avLst/>
          </a:prstGeom>
          <a:noFill/>
          <a:ln w="9525">
            <a:solidFill>
              <a:schemeClr val="tx1"/>
            </a:solidFill>
            <a:round/>
            <a:headEnd/>
            <a:tailEnd/>
          </a:ln>
        </p:spPr>
        <p:txBody>
          <a:bodyPr/>
          <a:lstStyle/>
          <a:p>
            <a:endParaRPr lang="en-US"/>
          </a:p>
        </p:txBody>
      </p:sp>
      <p:sp>
        <p:nvSpPr>
          <p:cNvPr id="29727" name="Line 31"/>
          <p:cNvSpPr>
            <a:spLocks noChangeShapeType="1"/>
          </p:cNvSpPr>
          <p:nvPr/>
        </p:nvSpPr>
        <p:spPr bwMode="auto">
          <a:xfrm flipH="1">
            <a:off x="5410200" y="3962400"/>
            <a:ext cx="228600" cy="228600"/>
          </a:xfrm>
          <a:prstGeom prst="line">
            <a:avLst/>
          </a:prstGeom>
          <a:noFill/>
          <a:ln w="9525">
            <a:solidFill>
              <a:schemeClr val="tx1"/>
            </a:solidFill>
            <a:round/>
            <a:headEnd/>
            <a:tailEnd/>
          </a:ln>
        </p:spPr>
        <p:txBody>
          <a:bodyPr/>
          <a:lstStyle/>
          <a:p>
            <a:endParaRPr lang="en-US"/>
          </a:p>
        </p:txBody>
      </p:sp>
      <p:sp>
        <p:nvSpPr>
          <p:cNvPr id="29728" name="Line 32"/>
          <p:cNvSpPr>
            <a:spLocks noChangeShapeType="1"/>
          </p:cNvSpPr>
          <p:nvPr/>
        </p:nvSpPr>
        <p:spPr bwMode="auto">
          <a:xfrm>
            <a:off x="6019800" y="3962400"/>
            <a:ext cx="0" cy="381000"/>
          </a:xfrm>
          <a:prstGeom prst="line">
            <a:avLst/>
          </a:prstGeom>
          <a:noFill/>
          <a:ln w="9525">
            <a:solidFill>
              <a:schemeClr val="tx1"/>
            </a:solidFill>
            <a:round/>
            <a:headEnd/>
            <a:tailEnd/>
          </a:ln>
        </p:spPr>
        <p:txBody>
          <a:bodyPr/>
          <a:lstStyle/>
          <a:p>
            <a:endParaRPr lang="en-US"/>
          </a:p>
        </p:txBody>
      </p:sp>
      <p:sp>
        <p:nvSpPr>
          <p:cNvPr id="29729" name="Line 33"/>
          <p:cNvSpPr>
            <a:spLocks noChangeShapeType="1"/>
          </p:cNvSpPr>
          <p:nvPr/>
        </p:nvSpPr>
        <p:spPr bwMode="auto">
          <a:xfrm>
            <a:off x="6400800" y="3962400"/>
            <a:ext cx="152400" cy="228600"/>
          </a:xfrm>
          <a:prstGeom prst="line">
            <a:avLst/>
          </a:prstGeom>
          <a:noFill/>
          <a:ln w="9525">
            <a:solidFill>
              <a:schemeClr val="tx1"/>
            </a:solidFill>
            <a:round/>
            <a:headEnd/>
            <a:tailEnd/>
          </a:ln>
        </p:spPr>
        <p:txBody>
          <a:bodyPr/>
          <a:lstStyle/>
          <a:p>
            <a:endParaRPr lang="en-US"/>
          </a:p>
        </p:txBody>
      </p:sp>
      <p:sp>
        <p:nvSpPr>
          <p:cNvPr id="29730" name="Line 34"/>
          <p:cNvSpPr>
            <a:spLocks noChangeShapeType="1"/>
          </p:cNvSpPr>
          <p:nvPr/>
        </p:nvSpPr>
        <p:spPr bwMode="auto">
          <a:xfrm flipH="1">
            <a:off x="7696200" y="4038600"/>
            <a:ext cx="76200" cy="152400"/>
          </a:xfrm>
          <a:prstGeom prst="line">
            <a:avLst/>
          </a:prstGeom>
          <a:noFill/>
          <a:ln w="9525">
            <a:solidFill>
              <a:schemeClr val="tx1"/>
            </a:solidFill>
            <a:round/>
            <a:headEnd/>
            <a:tailEnd/>
          </a:ln>
        </p:spPr>
        <p:txBody>
          <a:bodyPr/>
          <a:lstStyle/>
          <a:p>
            <a:endParaRPr lang="en-US"/>
          </a:p>
        </p:txBody>
      </p:sp>
      <p:sp>
        <p:nvSpPr>
          <p:cNvPr id="29731" name="Line 35"/>
          <p:cNvSpPr>
            <a:spLocks noChangeShapeType="1"/>
          </p:cNvSpPr>
          <p:nvPr/>
        </p:nvSpPr>
        <p:spPr bwMode="auto">
          <a:xfrm>
            <a:off x="8229600" y="3962400"/>
            <a:ext cx="152400" cy="228600"/>
          </a:xfrm>
          <a:prstGeom prst="line">
            <a:avLst/>
          </a:prstGeom>
          <a:noFill/>
          <a:ln w="9525">
            <a:solidFill>
              <a:schemeClr val="tx1"/>
            </a:solidFill>
            <a:round/>
            <a:headEnd/>
            <a:tailEnd/>
          </a:ln>
        </p:spPr>
        <p:txBody>
          <a:bodyPr/>
          <a:lstStyle/>
          <a:p>
            <a:endParaRPr lang="en-US"/>
          </a:p>
        </p:txBody>
      </p:sp>
      <p:sp>
        <p:nvSpPr>
          <p:cNvPr id="29732" name="Line 36"/>
          <p:cNvSpPr>
            <a:spLocks noChangeShapeType="1"/>
          </p:cNvSpPr>
          <p:nvPr/>
        </p:nvSpPr>
        <p:spPr bwMode="auto">
          <a:xfrm flipH="1">
            <a:off x="3810000" y="4724400"/>
            <a:ext cx="228600" cy="152400"/>
          </a:xfrm>
          <a:prstGeom prst="line">
            <a:avLst/>
          </a:prstGeom>
          <a:noFill/>
          <a:ln w="9525">
            <a:solidFill>
              <a:schemeClr val="tx1"/>
            </a:solidFill>
            <a:round/>
            <a:headEnd/>
            <a:tailEnd/>
          </a:ln>
        </p:spPr>
        <p:txBody>
          <a:bodyPr/>
          <a:lstStyle/>
          <a:p>
            <a:endParaRPr lang="en-US"/>
          </a:p>
        </p:txBody>
      </p:sp>
      <p:sp>
        <p:nvSpPr>
          <p:cNvPr id="29733" name="Line 37"/>
          <p:cNvSpPr>
            <a:spLocks noChangeShapeType="1"/>
          </p:cNvSpPr>
          <p:nvPr/>
        </p:nvSpPr>
        <p:spPr bwMode="auto">
          <a:xfrm>
            <a:off x="4191000" y="4724400"/>
            <a:ext cx="0" cy="152400"/>
          </a:xfrm>
          <a:prstGeom prst="line">
            <a:avLst/>
          </a:prstGeom>
          <a:noFill/>
          <a:ln w="9525">
            <a:solidFill>
              <a:schemeClr val="tx1"/>
            </a:solidFill>
            <a:round/>
            <a:headEnd/>
            <a:tailEnd/>
          </a:ln>
        </p:spPr>
        <p:txBody>
          <a:bodyPr/>
          <a:lstStyle/>
          <a:p>
            <a:endParaRPr lang="en-US"/>
          </a:p>
        </p:txBody>
      </p:sp>
      <p:sp>
        <p:nvSpPr>
          <p:cNvPr id="29734" name="Line 38"/>
          <p:cNvSpPr>
            <a:spLocks noChangeShapeType="1"/>
          </p:cNvSpPr>
          <p:nvPr/>
        </p:nvSpPr>
        <p:spPr bwMode="auto">
          <a:xfrm>
            <a:off x="4343400" y="4648200"/>
            <a:ext cx="228600" cy="228600"/>
          </a:xfrm>
          <a:prstGeom prst="line">
            <a:avLst/>
          </a:prstGeom>
          <a:noFill/>
          <a:ln w="9525">
            <a:solidFill>
              <a:schemeClr val="tx1"/>
            </a:solidFill>
            <a:round/>
            <a:headEnd/>
            <a:tailEnd/>
          </a:ln>
        </p:spPr>
        <p:txBody>
          <a:bodyPr/>
          <a:lstStyle/>
          <a:p>
            <a:endParaRPr lang="en-US"/>
          </a:p>
        </p:txBody>
      </p:sp>
      <p:sp>
        <p:nvSpPr>
          <p:cNvPr id="29735" name="Line 39"/>
          <p:cNvSpPr>
            <a:spLocks noChangeShapeType="1"/>
          </p:cNvSpPr>
          <p:nvPr/>
        </p:nvSpPr>
        <p:spPr bwMode="auto">
          <a:xfrm>
            <a:off x="6019800" y="4800600"/>
            <a:ext cx="0" cy="152400"/>
          </a:xfrm>
          <a:prstGeom prst="line">
            <a:avLst/>
          </a:prstGeom>
          <a:noFill/>
          <a:ln w="9525">
            <a:solidFill>
              <a:schemeClr val="tx1"/>
            </a:solidFill>
            <a:round/>
            <a:headEnd/>
            <a:tailEnd/>
          </a:ln>
        </p:spPr>
        <p:txBody>
          <a:bodyPr/>
          <a:lstStyle/>
          <a:p>
            <a:endParaRPr lang="en-US"/>
          </a:p>
        </p:txBody>
      </p:sp>
      <p:sp>
        <p:nvSpPr>
          <p:cNvPr id="29736" name="Line 40"/>
          <p:cNvSpPr>
            <a:spLocks noChangeShapeType="1"/>
          </p:cNvSpPr>
          <p:nvPr/>
        </p:nvSpPr>
        <p:spPr bwMode="auto">
          <a:xfrm flipH="1">
            <a:off x="7315200" y="4648200"/>
            <a:ext cx="152400" cy="304800"/>
          </a:xfrm>
          <a:prstGeom prst="line">
            <a:avLst/>
          </a:prstGeom>
          <a:noFill/>
          <a:ln w="9525">
            <a:solidFill>
              <a:schemeClr val="tx1"/>
            </a:solidFill>
            <a:round/>
            <a:headEnd/>
            <a:tailEnd/>
          </a:ln>
        </p:spPr>
        <p:txBody>
          <a:bodyPr/>
          <a:lstStyle/>
          <a:p>
            <a:endParaRPr lang="en-US"/>
          </a:p>
        </p:txBody>
      </p:sp>
      <p:sp>
        <p:nvSpPr>
          <p:cNvPr id="29737" name="Line 41"/>
          <p:cNvSpPr>
            <a:spLocks noChangeShapeType="1"/>
          </p:cNvSpPr>
          <p:nvPr/>
        </p:nvSpPr>
        <p:spPr bwMode="auto">
          <a:xfrm>
            <a:off x="7696200" y="4572000"/>
            <a:ext cx="228600" cy="457200"/>
          </a:xfrm>
          <a:prstGeom prst="line">
            <a:avLst/>
          </a:prstGeom>
          <a:noFill/>
          <a:ln w="9525">
            <a:solidFill>
              <a:schemeClr val="tx1"/>
            </a:solidFill>
            <a:round/>
            <a:headEnd/>
            <a:tailEnd/>
          </a:ln>
        </p:spPr>
        <p:txBody>
          <a:bodyPr/>
          <a:lstStyle/>
          <a:p>
            <a:endParaRPr lang="en-US"/>
          </a:p>
        </p:txBody>
      </p:sp>
      <p:sp>
        <p:nvSpPr>
          <p:cNvPr id="29738" name="Text Box 42"/>
          <p:cNvSpPr txBox="1">
            <a:spLocks noChangeArrowheads="1"/>
          </p:cNvSpPr>
          <p:nvPr/>
        </p:nvSpPr>
        <p:spPr bwMode="auto">
          <a:xfrm>
            <a:off x="3124200" y="1981200"/>
            <a:ext cx="2568575" cy="396875"/>
          </a:xfrm>
          <a:prstGeom prst="rect">
            <a:avLst/>
          </a:prstGeom>
          <a:noFill/>
          <a:ln w="9525">
            <a:noFill/>
            <a:miter lim="800000"/>
            <a:headEnd/>
            <a:tailEnd/>
          </a:ln>
        </p:spPr>
        <p:txBody>
          <a:bodyPr>
            <a:spAutoFit/>
          </a:bodyPr>
          <a:lstStyle/>
          <a:p>
            <a:pPr eaLnBrk="0" hangingPunct="0">
              <a:spcBef>
                <a:spcPct val="50000"/>
              </a:spcBef>
            </a:pPr>
            <a:r>
              <a:rPr lang="en-US" sz="2000"/>
              <a:t>Title of Chapter</a:t>
            </a:r>
          </a:p>
        </p:txBody>
      </p:sp>
      <p:sp>
        <p:nvSpPr>
          <p:cNvPr id="29739" name="Line 43"/>
          <p:cNvSpPr>
            <a:spLocks noChangeShapeType="1"/>
          </p:cNvSpPr>
          <p:nvPr/>
        </p:nvSpPr>
        <p:spPr bwMode="auto">
          <a:xfrm>
            <a:off x="4419600" y="2362200"/>
            <a:ext cx="304800" cy="685800"/>
          </a:xfrm>
          <a:prstGeom prst="line">
            <a:avLst/>
          </a:prstGeom>
          <a:noFill/>
          <a:ln w="9525">
            <a:solidFill>
              <a:schemeClr val="tx1"/>
            </a:solidFill>
            <a:round/>
            <a:headEnd/>
            <a:tailEnd type="triangle" w="med" len="med"/>
          </a:ln>
        </p:spPr>
        <p:txBody>
          <a:bodyPr/>
          <a:lstStyle/>
          <a:p>
            <a:endParaRPr lang="en-US"/>
          </a:p>
        </p:txBody>
      </p:sp>
      <p:sp>
        <p:nvSpPr>
          <p:cNvPr id="29740" name="Text Box 44"/>
          <p:cNvSpPr txBox="1">
            <a:spLocks noChangeArrowheads="1"/>
          </p:cNvSpPr>
          <p:nvPr/>
        </p:nvSpPr>
        <p:spPr bwMode="auto">
          <a:xfrm>
            <a:off x="898525" y="2605088"/>
            <a:ext cx="2022475" cy="396875"/>
          </a:xfrm>
          <a:prstGeom prst="rect">
            <a:avLst/>
          </a:prstGeom>
          <a:noFill/>
          <a:ln w="9525">
            <a:noFill/>
            <a:miter lim="800000"/>
            <a:headEnd/>
            <a:tailEnd/>
          </a:ln>
        </p:spPr>
        <p:txBody>
          <a:bodyPr wrap="none">
            <a:spAutoFit/>
          </a:bodyPr>
          <a:lstStyle/>
          <a:p>
            <a:pPr eaLnBrk="0" hangingPunct="0"/>
            <a:r>
              <a:rPr lang="en-US" sz="2000"/>
              <a:t>Primary Headings</a:t>
            </a:r>
          </a:p>
        </p:txBody>
      </p:sp>
      <p:sp>
        <p:nvSpPr>
          <p:cNvPr id="29741" name="Line 45"/>
          <p:cNvSpPr>
            <a:spLocks noChangeShapeType="1"/>
          </p:cNvSpPr>
          <p:nvPr/>
        </p:nvSpPr>
        <p:spPr bwMode="auto">
          <a:xfrm>
            <a:off x="1524000" y="2971800"/>
            <a:ext cx="152400" cy="762000"/>
          </a:xfrm>
          <a:prstGeom prst="line">
            <a:avLst/>
          </a:prstGeom>
          <a:noFill/>
          <a:ln w="9525">
            <a:solidFill>
              <a:schemeClr val="tx1"/>
            </a:solidFill>
            <a:round/>
            <a:headEnd/>
            <a:tailEnd type="triangle" w="med" len="med"/>
          </a:ln>
        </p:spPr>
        <p:txBody>
          <a:bodyPr/>
          <a:lstStyle/>
          <a:p>
            <a:endParaRPr lang="en-US"/>
          </a:p>
        </p:txBody>
      </p:sp>
      <p:sp>
        <p:nvSpPr>
          <p:cNvPr id="29742" name="Text Box 46"/>
          <p:cNvSpPr txBox="1">
            <a:spLocks noChangeArrowheads="1"/>
          </p:cNvSpPr>
          <p:nvPr/>
        </p:nvSpPr>
        <p:spPr bwMode="auto">
          <a:xfrm>
            <a:off x="1089025" y="5478463"/>
            <a:ext cx="2644775" cy="396875"/>
          </a:xfrm>
          <a:prstGeom prst="rect">
            <a:avLst/>
          </a:prstGeom>
          <a:noFill/>
          <a:ln w="9525">
            <a:noFill/>
            <a:miter lim="800000"/>
            <a:headEnd/>
            <a:tailEnd/>
          </a:ln>
        </p:spPr>
        <p:txBody>
          <a:bodyPr>
            <a:spAutoFit/>
          </a:bodyPr>
          <a:lstStyle/>
          <a:p>
            <a:pPr eaLnBrk="0" hangingPunct="0">
              <a:spcBef>
                <a:spcPct val="50000"/>
              </a:spcBef>
            </a:pPr>
            <a:r>
              <a:rPr lang="en-US" sz="2000"/>
              <a:t>Subheadings</a:t>
            </a:r>
          </a:p>
        </p:txBody>
      </p:sp>
      <p:sp>
        <p:nvSpPr>
          <p:cNvPr id="29743" name="Line 47"/>
          <p:cNvSpPr>
            <a:spLocks noChangeShapeType="1"/>
          </p:cNvSpPr>
          <p:nvPr/>
        </p:nvSpPr>
        <p:spPr bwMode="auto">
          <a:xfrm flipH="1" flipV="1">
            <a:off x="1295400" y="4419600"/>
            <a:ext cx="381000" cy="1066800"/>
          </a:xfrm>
          <a:prstGeom prst="line">
            <a:avLst/>
          </a:prstGeom>
          <a:noFill/>
          <a:ln w="9525">
            <a:solidFill>
              <a:schemeClr val="tx1"/>
            </a:solidFill>
            <a:round/>
            <a:headEnd/>
            <a:tailEnd type="triangle" w="med" len="med"/>
          </a:ln>
        </p:spPr>
        <p:txBody>
          <a:bodyPr/>
          <a:lstStyle/>
          <a:p>
            <a:endParaRPr lang="en-US"/>
          </a:p>
        </p:txBody>
      </p:sp>
      <p:sp>
        <p:nvSpPr>
          <p:cNvPr id="29744" name="Line 48"/>
          <p:cNvSpPr>
            <a:spLocks noChangeShapeType="1"/>
          </p:cNvSpPr>
          <p:nvPr/>
        </p:nvSpPr>
        <p:spPr bwMode="auto">
          <a:xfrm flipV="1">
            <a:off x="1752600" y="4419600"/>
            <a:ext cx="381000" cy="1066800"/>
          </a:xfrm>
          <a:prstGeom prst="line">
            <a:avLst/>
          </a:prstGeom>
          <a:noFill/>
          <a:ln w="9525">
            <a:solidFill>
              <a:schemeClr val="tx1"/>
            </a:solidFill>
            <a:round/>
            <a:headEnd/>
            <a:tailEnd type="triangle" w="med" len="med"/>
          </a:ln>
        </p:spPr>
        <p:txBody>
          <a:bodyPr/>
          <a:lstStyle/>
          <a:p>
            <a:endParaRPr lang="en-US"/>
          </a:p>
        </p:txBody>
      </p:sp>
      <p:sp>
        <p:nvSpPr>
          <p:cNvPr id="29745" name="Text Box 49"/>
          <p:cNvSpPr txBox="1">
            <a:spLocks noChangeArrowheads="1"/>
          </p:cNvSpPr>
          <p:nvPr/>
        </p:nvSpPr>
        <p:spPr bwMode="auto">
          <a:xfrm>
            <a:off x="4038600" y="5715000"/>
            <a:ext cx="2644775" cy="396875"/>
          </a:xfrm>
          <a:prstGeom prst="rect">
            <a:avLst/>
          </a:prstGeom>
          <a:noFill/>
          <a:ln w="9525">
            <a:noFill/>
            <a:miter lim="800000"/>
            <a:headEnd/>
            <a:tailEnd/>
          </a:ln>
        </p:spPr>
        <p:txBody>
          <a:bodyPr>
            <a:spAutoFit/>
          </a:bodyPr>
          <a:lstStyle/>
          <a:p>
            <a:pPr eaLnBrk="0" hangingPunct="0">
              <a:spcBef>
                <a:spcPct val="50000"/>
              </a:spcBef>
            </a:pPr>
            <a:r>
              <a:rPr lang="en-US" sz="2000"/>
              <a:t>Secondary Subheadings</a:t>
            </a:r>
          </a:p>
        </p:txBody>
      </p:sp>
      <p:sp>
        <p:nvSpPr>
          <p:cNvPr id="29746" name="Line 50"/>
          <p:cNvSpPr>
            <a:spLocks noChangeShapeType="1"/>
          </p:cNvSpPr>
          <p:nvPr/>
        </p:nvSpPr>
        <p:spPr bwMode="auto">
          <a:xfrm flipH="1" flipV="1">
            <a:off x="3733800" y="5105400"/>
            <a:ext cx="914400" cy="685800"/>
          </a:xfrm>
          <a:prstGeom prst="line">
            <a:avLst/>
          </a:prstGeom>
          <a:noFill/>
          <a:ln w="9525">
            <a:solidFill>
              <a:schemeClr val="tx1"/>
            </a:solidFill>
            <a:round/>
            <a:headEnd/>
            <a:tailEnd type="triangle" w="med" len="med"/>
          </a:ln>
        </p:spPr>
        <p:txBody>
          <a:bodyPr/>
          <a:lstStyle/>
          <a:p>
            <a:endParaRPr lang="en-US"/>
          </a:p>
        </p:txBody>
      </p:sp>
      <p:sp>
        <p:nvSpPr>
          <p:cNvPr id="29747" name="Line 51"/>
          <p:cNvSpPr>
            <a:spLocks noChangeShapeType="1"/>
          </p:cNvSpPr>
          <p:nvPr/>
        </p:nvSpPr>
        <p:spPr bwMode="auto">
          <a:xfrm flipH="1" flipV="1">
            <a:off x="4191000" y="5105400"/>
            <a:ext cx="457200" cy="685800"/>
          </a:xfrm>
          <a:prstGeom prst="line">
            <a:avLst/>
          </a:prstGeom>
          <a:noFill/>
          <a:ln w="9525">
            <a:solidFill>
              <a:schemeClr val="tx1"/>
            </a:solidFill>
            <a:round/>
            <a:headEnd/>
            <a:tailEnd type="triangle" w="med" len="med"/>
          </a:ln>
        </p:spPr>
        <p:txBody>
          <a:bodyPr/>
          <a:lstStyle/>
          <a:p>
            <a:endParaRPr lang="en-US"/>
          </a:p>
        </p:txBody>
      </p:sp>
      <p:sp>
        <p:nvSpPr>
          <p:cNvPr id="29748" name="Line 52"/>
          <p:cNvSpPr>
            <a:spLocks noChangeShapeType="1"/>
          </p:cNvSpPr>
          <p:nvPr/>
        </p:nvSpPr>
        <p:spPr bwMode="auto">
          <a:xfrm flipV="1">
            <a:off x="4648200" y="5105400"/>
            <a:ext cx="76200" cy="685800"/>
          </a:xfrm>
          <a:prstGeom prst="line">
            <a:avLst/>
          </a:prstGeom>
          <a:noFill/>
          <a:ln w="9525">
            <a:solidFill>
              <a:schemeClr val="tx1"/>
            </a:solidFill>
            <a:round/>
            <a:headEnd/>
            <a:tailEnd type="triangle" w="med" len="me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762000"/>
            <a:ext cx="7772400" cy="914400"/>
          </a:xfrm>
        </p:spPr>
        <p:txBody>
          <a:bodyPr/>
          <a:lstStyle/>
          <a:p>
            <a:pPr algn="ctr" eaLnBrk="1" hangingPunct="1"/>
            <a:r>
              <a:rPr lang="en-US" smtClean="0"/>
              <a:t>Compare and Contrast</a:t>
            </a:r>
          </a:p>
        </p:txBody>
      </p:sp>
      <p:sp>
        <p:nvSpPr>
          <p:cNvPr id="30723" name="Rectangle 3"/>
          <p:cNvSpPr>
            <a:spLocks noChangeArrowheads="1"/>
          </p:cNvSpPr>
          <p:nvPr/>
        </p:nvSpPr>
        <p:spPr bwMode="auto">
          <a:xfrm>
            <a:off x="1219200" y="1752600"/>
            <a:ext cx="22098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b="1">
                <a:latin typeface="Arial" charset="0"/>
              </a:rPr>
              <a:t>Concept</a:t>
            </a:r>
            <a:r>
              <a:rPr lang="en-US" b="1"/>
              <a:t> </a:t>
            </a:r>
            <a:r>
              <a:rPr lang="en-US" b="1">
                <a:latin typeface="Arial" charset="0"/>
              </a:rPr>
              <a:t>#1</a:t>
            </a:r>
            <a:endParaRPr lang="en-US" b="1"/>
          </a:p>
        </p:txBody>
      </p:sp>
      <p:sp>
        <p:nvSpPr>
          <p:cNvPr id="30724" name="Rectangle 4"/>
          <p:cNvSpPr>
            <a:spLocks noChangeArrowheads="1"/>
          </p:cNvSpPr>
          <p:nvPr/>
        </p:nvSpPr>
        <p:spPr bwMode="auto">
          <a:xfrm>
            <a:off x="5334000" y="1752600"/>
            <a:ext cx="22098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b="1">
                <a:latin typeface="Arial" charset="0"/>
              </a:rPr>
              <a:t>Concept #2</a:t>
            </a:r>
          </a:p>
        </p:txBody>
      </p:sp>
      <p:sp>
        <p:nvSpPr>
          <p:cNvPr id="30725" name="Text Box 5"/>
          <p:cNvSpPr txBox="1">
            <a:spLocks noChangeArrowheads="1"/>
          </p:cNvSpPr>
          <p:nvPr/>
        </p:nvSpPr>
        <p:spPr bwMode="auto">
          <a:xfrm>
            <a:off x="2743200" y="2971800"/>
            <a:ext cx="3216275" cy="396875"/>
          </a:xfrm>
          <a:prstGeom prst="rect">
            <a:avLst/>
          </a:prstGeom>
          <a:noFill/>
          <a:ln w="9525">
            <a:noFill/>
            <a:miter lim="800000"/>
            <a:headEnd/>
            <a:tailEnd/>
          </a:ln>
        </p:spPr>
        <p:txBody>
          <a:bodyPr>
            <a:spAutoFit/>
          </a:bodyPr>
          <a:lstStyle/>
          <a:p>
            <a:pPr algn="ctr" eaLnBrk="0" hangingPunct="0"/>
            <a:r>
              <a:rPr lang="en-US" sz="2000" b="1">
                <a:latin typeface="Arial" charset="0"/>
              </a:rPr>
              <a:t>How are they similar?</a:t>
            </a:r>
          </a:p>
        </p:txBody>
      </p:sp>
      <p:sp>
        <p:nvSpPr>
          <p:cNvPr id="30726" name="Text Box 6"/>
          <p:cNvSpPr txBox="1">
            <a:spLocks noChangeArrowheads="1"/>
          </p:cNvSpPr>
          <p:nvPr/>
        </p:nvSpPr>
        <p:spPr bwMode="auto">
          <a:xfrm>
            <a:off x="2743200" y="4343400"/>
            <a:ext cx="3221038" cy="396875"/>
          </a:xfrm>
          <a:prstGeom prst="rect">
            <a:avLst/>
          </a:prstGeom>
          <a:noFill/>
          <a:ln w="9525">
            <a:noFill/>
            <a:miter lim="800000"/>
            <a:headEnd/>
            <a:tailEnd/>
          </a:ln>
        </p:spPr>
        <p:txBody>
          <a:bodyPr>
            <a:spAutoFit/>
          </a:bodyPr>
          <a:lstStyle/>
          <a:p>
            <a:pPr algn="ctr" eaLnBrk="0" hangingPunct="0"/>
            <a:r>
              <a:rPr lang="en-US" sz="2000" b="1">
                <a:latin typeface="Arial" charset="0"/>
              </a:rPr>
              <a:t>How are they different?</a:t>
            </a:r>
          </a:p>
        </p:txBody>
      </p:sp>
      <p:sp>
        <p:nvSpPr>
          <p:cNvPr id="30727" name="Line 7"/>
          <p:cNvSpPr>
            <a:spLocks noChangeShapeType="1"/>
          </p:cNvSpPr>
          <p:nvPr/>
        </p:nvSpPr>
        <p:spPr bwMode="auto">
          <a:xfrm>
            <a:off x="2438400" y="2514600"/>
            <a:ext cx="838200" cy="457200"/>
          </a:xfrm>
          <a:prstGeom prst="line">
            <a:avLst/>
          </a:prstGeom>
          <a:noFill/>
          <a:ln w="9525">
            <a:solidFill>
              <a:schemeClr val="tx1"/>
            </a:solidFill>
            <a:round/>
            <a:headEnd/>
            <a:tailEnd type="triangle" w="med" len="med"/>
          </a:ln>
        </p:spPr>
        <p:txBody>
          <a:bodyPr wrap="none" anchor="ctr"/>
          <a:lstStyle/>
          <a:p>
            <a:endParaRPr lang="en-US"/>
          </a:p>
        </p:txBody>
      </p:sp>
      <p:sp>
        <p:nvSpPr>
          <p:cNvPr id="30728" name="Line 8"/>
          <p:cNvSpPr>
            <a:spLocks noChangeShapeType="1"/>
          </p:cNvSpPr>
          <p:nvPr/>
        </p:nvSpPr>
        <p:spPr bwMode="auto">
          <a:xfrm flipH="1">
            <a:off x="5181600" y="2514600"/>
            <a:ext cx="914400" cy="457200"/>
          </a:xfrm>
          <a:prstGeom prst="line">
            <a:avLst/>
          </a:prstGeom>
          <a:noFill/>
          <a:ln w="9525">
            <a:solidFill>
              <a:schemeClr val="tx1"/>
            </a:solidFill>
            <a:round/>
            <a:headEnd/>
            <a:tailEnd type="triangle" w="med" len="med"/>
          </a:ln>
        </p:spPr>
        <p:txBody>
          <a:bodyPr wrap="none" anchor="ctr"/>
          <a:lstStyle/>
          <a:p>
            <a:endParaRPr lang="en-US"/>
          </a:p>
        </p:txBody>
      </p:sp>
      <p:grpSp>
        <p:nvGrpSpPr>
          <p:cNvPr id="2" name="Group 9"/>
          <p:cNvGrpSpPr>
            <a:grpSpLocks/>
          </p:cNvGrpSpPr>
          <p:nvPr/>
        </p:nvGrpSpPr>
        <p:grpSpPr bwMode="auto">
          <a:xfrm>
            <a:off x="2667000" y="3429000"/>
            <a:ext cx="3276600" cy="685800"/>
            <a:chOff x="1728" y="2400"/>
            <a:chExt cx="2064" cy="432"/>
          </a:xfrm>
        </p:grpSpPr>
        <p:sp>
          <p:nvSpPr>
            <p:cNvPr id="30742" name="Line 10"/>
            <p:cNvSpPr>
              <a:spLocks noChangeShapeType="1"/>
            </p:cNvSpPr>
            <p:nvPr/>
          </p:nvSpPr>
          <p:spPr bwMode="auto">
            <a:xfrm>
              <a:off x="1728" y="2400"/>
              <a:ext cx="2064" cy="0"/>
            </a:xfrm>
            <a:prstGeom prst="line">
              <a:avLst/>
            </a:prstGeom>
            <a:noFill/>
            <a:ln w="9525">
              <a:solidFill>
                <a:schemeClr val="tx1"/>
              </a:solidFill>
              <a:round/>
              <a:headEnd/>
              <a:tailEnd/>
            </a:ln>
          </p:spPr>
          <p:txBody>
            <a:bodyPr wrap="none" anchor="ctr"/>
            <a:lstStyle/>
            <a:p>
              <a:endParaRPr lang="en-US"/>
            </a:p>
          </p:txBody>
        </p:sp>
        <p:sp>
          <p:nvSpPr>
            <p:cNvPr id="30743" name="Line 11"/>
            <p:cNvSpPr>
              <a:spLocks noChangeShapeType="1"/>
            </p:cNvSpPr>
            <p:nvPr/>
          </p:nvSpPr>
          <p:spPr bwMode="auto">
            <a:xfrm>
              <a:off x="1728" y="2544"/>
              <a:ext cx="2064" cy="0"/>
            </a:xfrm>
            <a:prstGeom prst="line">
              <a:avLst/>
            </a:prstGeom>
            <a:noFill/>
            <a:ln w="9525">
              <a:solidFill>
                <a:schemeClr val="tx1"/>
              </a:solidFill>
              <a:round/>
              <a:headEnd/>
              <a:tailEnd/>
            </a:ln>
          </p:spPr>
          <p:txBody>
            <a:bodyPr wrap="none" anchor="ctr"/>
            <a:lstStyle/>
            <a:p>
              <a:endParaRPr lang="en-US"/>
            </a:p>
          </p:txBody>
        </p:sp>
        <p:sp>
          <p:nvSpPr>
            <p:cNvPr id="30744" name="Line 12"/>
            <p:cNvSpPr>
              <a:spLocks noChangeShapeType="1"/>
            </p:cNvSpPr>
            <p:nvPr/>
          </p:nvSpPr>
          <p:spPr bwMode="auto">
            <a:xfrm>
              <a:off x="1728" y="2688"/>
              <a:ext cx="2064" cy="0"/>
            </a:xfrm>
            <a:prstGeom prst="line">
              <a:avLst/>
            </a:prstGeom>
            <a:noFill/>
            <a:ln w="9525">
              <a:solidFill>
                <a:schemeClr val="tx1"/>
              </a:solidFill>
              <a:round/>
              <a:headEnd/>
              <a:tailEnd/>
            </a:ln>
          </p:spPr>
          <p:txBody>
            <a:bodyPr wrap="none" anchor="ctr"/>
            <a:lstStyle/>
            <a:p>
              <a:endParaRPr lang="en-US"/>
            </a:p>
          </p:txBody>
        </p:sp>
        <p:sp>
          <p:nvSpPr>
            <p:cNvPr id="30745" name="Line 13"/>
            <p:cNvSpPr>
              <a:spLocks noChangeShapeType="1"/>
            </p:cNvSpPr>
            <p:nvPr/>
          </p:nvSpPr>
          <p:spPr bwMode="auto">
            <a:xfrm>
              <a:off x="1728" y="2832"/>
              <a:ext cx="2064" cy="0"/>
            </a:xfrm>
            <a:prstGeom prst="line">
              <a:avLst/>
            </a:prstGeom>
            <a:noFill/>
            <a:ln w="9525">
              <a:solidFill>
                <a:schemeClr val="tx1"/>
              </a:solidFill>
              <a:round/>
              <a:headEnd/>
              <a:tailEnd/>
            </a:ln>
          </p:spPr>
          <p:txBody>
            <a:bodyPr wrap="none" anchor="ctr"/>
            <a:lstStyle/>
            <a:p>
              <a:endParaRPr lang="en-US"/>
            </a:p>
          </p:txBody>
        </p:sp>
      </p:grpSp>
      <p:grpSp>
        <p:nvGrpSpPr>
          <p:cNvPr id="3" name="Group 14"/>
          <p:cNvGrpSpPr>
            <a:grpSpLocks/>
          </p:cNvGrpSpPr>
          <p:nvPr/>
        </p:nvGrpSpPr>
        <p:grpSpPr bwMode="auto">
          <a:xfrm>
            <a:off x="1295400" y="5334000"/>
            <a:ext cx="2743200" cy="685800"/>
            <a:chOff x="1728" y="2400"/>
            <a:chExt cx="2064" cy="432"/>
          </a:xfrm>
        </p:grpSpPr>
        <p:sp>
          <p:nvSpPr>
            <p:cNvPr id="30738" name="Line 15"/>
            <p:cNvSpPr>
              <a:spLocks noChangeShapeType="1"/>
            </p:cNvSpPr>
            <p:nvPr/>
          </p:nvSpPr>
          <p:spPr bwMode="auto">
            <a:xfrm>
              <a:off x="1728" y="2400"/>
              <a:ext cx="2064" cy="0"/>
            </a:xfrm>
            <a:prstGeom prst="line">
              <a:avLst/>
            </a:prstGeom>
            <a:noFill/>
            <a:ln w="9525">
              <a:solidFill>
                <a:schemeClr val="tx1"/>
              </a:solidFill>
              <a:round/>
              <a:headEnd/>
              <a:tailEnd/>
            </a:ln>
          </p:spPr>
          <p:txBody>
            <a:bodyPr wrap="none" anchor="ctr"/>
            <a:lstStyle/>
            <a:p>
              <a:endParaRPr lang="en-US"/>
            </a:p>
          </p:txBody>
        </p:sp>
        <p:sp>
          <p:nvSpPr>
            <p:cNvPr id="30739" name="Line 16"/>
            <p:cNvSpPr>
              <a:spLocks noChangeShapeType="1"/>
            </p:cNvSpPr>
            <p:nvPr/>
          </p:nvSpPr>
          <p:spPr bwMode="auto">
            <a:xfrm>
              <a:off x="1728" y="2544"/>
              <a:ext cx="2064" cy="0"/>
            </a:xfrm>
            <a:prstGeom prst="line">
              <a:avLst/>
            </a:prstGeom>
            <a:noFill/>
            <a:ln w="9525">
              <a:solidFill>
                <a:schemeClr val="tx1"/>
              </a:solidFill>
              <a:round/>
              <a:headEnd/>
              <a:tailEnd/>
            </a:ln>
          </p:spPr>
          <p:txBody>
            <a:bodyPr wrap="none" anchor="ctr"/>
            <a:lstStyle/>
            <a:p>
              <a:endParaRPr lang="en-US"/>
            </a:p>
          </p:txBody>
        </p:sp>
        <p:sp>
          <p:nvSpPr>
            <p:cNvPr id="30740" name="Line 17"/>
            <p:cNvSpPr>
              <a:spLocks noChangeShapeType="1"/>
            </p:cNvSpPr>
            <p:nvPr/>
          </p:nvSpPr>
          <p:spPr bwMode="auto">
            <a:xfrm>
              <a:off x="1728" y="2688"/>
              <a:ext cx="2064" cy="0"/>
            </a:xfrm>
            <a:prstGeom prst="line">
              <a:avLst/>
            </a:prstGeom>
            <a:noFill/>
            <a:ln w="9525">
              <a:solidFill>
                <a:schemeClr val="tx1"/>
              </a:solidFill>
              <a:round/>
              <a:headEnd/>
              <a:tailEnd/>
            </a:ln>
          </p:spPr>
          <p:txBody>
            <a:bodyPr wrap="none" anchor="ctr"/>
            <a:lstStyle/>
            <a:p>
              <a:endParaRPr lang="en-US"/>
            </a:p>
          </p:txBody>
        </p:sp>
        <p:sp>
          <p:nvSpPr>
            <p:cNvPr id="30741" name="Line 18"/>
            <p:cNvSpPr>
              <a:spLocks noChangeShapeType="1"/>
            </p:cNvSpPr>
            <p:nvPr/>
          </p:nvSpPr>
          <p:spPr bwMode="auto">
            <a:xfrm>
              <a:off x="1728" y="2832"/>
              <a:ext cx="2064" cy="0"/>
            </a:xfrm>
            <a:prstGeom prst="line">
              <a:avLst/>
            </a:prstGeom>
            <a:noFill/>
            <a:ln w="9525">
              <a:solidFill>
                <a:schemeClr val="tx1"/>
              </a:solidFill>
              <a:round/>
              <a:headEnd/>
              <a:tailEnd/>
            </a:ln>
          </p:spPr>
          <p:txBody>
            <a:bodyPr wrap="none" anchor="ctr"/>
            <a:lstStyle/>
            <a:p>
              <a:endParaRPr lang="en-US"/>
            </a:p>
          </p:txBody>
        </p:sp>
      </p:grpSp>
      <p:grpSp>
        <p:nvGrpSpPr>
          <p:cNvPr id="4" name="Group 19"/>
          <p:cNvGrpSpPr>
            <a:grpSpLocks/>
          </p:cNvGrpSpPr>
          <p:nvPr/>
        </p:nvGrpSpPr>
        <p:grpSpPr bwMode="auto">
          <a:xfrm>
            <a:off x="4953000" y="5334000"/>
            <a:ext cx="2743200" cy="685800"/>
            <a:chOff x="1728" y="2400"/>
            <a:chExt cx="2064" cy="432"/>
          </a:xfrm>
        </p:grpSpPr>
        <p:sp>
          <p:nvSpPr>
            <p:cNvPr id="30734" name="Line 20"/>
            <p:cNvSpPr>
              <a:spLocks noChangeShapeType="1"/>
            </p:cNvSpPr>
            <p:nvPr/>
          </p:nvSpPr>
          <p:spPr bwMode="auto">
            <a:xfrm>
              <a:off x="1728" y="2400"/>
              <a:ext cx="2064" cy="0"/>
            </a:xfrm>
            <a:prstGeom prst="line">
              <a:avLst/>
            </a:prstGeom>
            <a:noFill/>
            <a:ln w="9525">
              <a:solidFill>
                <a:schemeClr val="tx1"/>
              </a:solidFill>
              <a:round/>
              <a:headEnd/>
              <a:tailEnd/>
            </a:ln>
          </p:spPr>
          <p:txBody>
            <a:bodyPr wrap="none" anchor="ctr"/>
            <a:lstStyle/>
            <a:p>
              <a:endParaRPr lang="en-US"/>
            </a:p>
          </p:txBody>
        </p:sp>
        <p:sp>
          <p:nvSpPr>
            <p:cNvPr id="30735" name="Line 21"/>
            <p:cNvSpPr>
              <a:spLocks noChangeShapeType="1"/>
            </p:cNvSpPr>
            <p:nvPr/>
          </p:nvSpPr>
          <p:spPr bwMode="auto">
            <a:xfrm>
              <a:off x="1728" y="2544"/>
              <a:ext cx="2064" cy="0"/>
            </a:xfrm>
            <a:prstGeom prst="line">
              <a:avLst/>
            </a:prstGeom>
            <a:noFill/>
            <a:ln w="9525">
              <a:solidFill>
                <a:schemeClr val="tx1"/>
              </a:solidFill>
              <a:round/>
              <a:headEnd/>
              <a:tailEnd/>
            </a:ln>
          </p:spPr>
          <p:txBody>
            <a:bodyPr wrap="none" anchor="ctr"/>
            <a:lstStyle/>
            <a:p>
              <a:endParaRPr lang="en-US"/>
            </a:p>
          </p:txBody>
        </p:sp>
        <p:sp>
          <p:nvSpPr>
            <p:cNvPr id="30736" name="Line 22"/>
            <p:cNvSpPr>
              <a:spLocks noChangeShapeType="1"/>
            </p:cNvSpPr>
            <p:nvPr/>
          </p:nvSpPr>
          <p:spPr bwMode="auto">
            <a:xfrm>
              <a:off x="1728" y="2688"/>
              <a:ext cx="2064" cy="0"/>
            </a:xfrm>
            <a:prstGeom prst="line">
              <a:avLst/>
            </a:prstGeom>
            <a:noFill/>
            <a:ln w="9525">
              <a:solidFill>
                <a:schemeClr val="tx1"/>
              </a:solidFill>
              <a:round/>
              <a:headEnd/>
              <a:tailEnd/>
            </a:ln>
          </p:spPr>
          <p:txBody>
            <a:bodyPr wrap="none" anchor="ctr"/>
            <a:lstStyle/>
            <a:p>
              <a:endParaRPr lang="en-US"/>
            </a:p>
          </p:txBody>
        </p:sp>
        <p:sp>
          <p:nvSpPr>
            <p:cNvPr id="30737" name="Line 23"/>
            <p:cNvSpPr>
              <a:spLocks noChangeShapeType="1"/>
            </p:cNvSpPr>
            <p:nvPr/>
          </p:nvSpPr>
          <p:spPr bwMode="auto">
            <a:xfrm>
              <a:off x="1728" y="2832"/>
              <a:ext cx="2064" cy="0"/>
            </a:xfrm>
            <a:prstGeom prst="line">
              <a:avLst/>
            </a:prstGeom>
            <a:noFill/>
            <a:ln w="9525">
              <a:solidFill>
                <a:schemeClr val="tx1"/>
              </a:solidFill>
              <a:round/>
              <a:headEnd/>
              <a:tailEnd/>
            </a:ln>
          </p:spPr>
          <p:txBody>
            <a:bodyPr wrap="none" anchor="ctr"/>
            <a:lstStyle/>
            <a:p>
              <a:endParaRPr lang="en-US"/>
            </a:p>
          </p:txBody>
        </p:sp>
      </p:grpSp>
      <p:sp>
        <p:nvSpPr>
          <p:cNvPr id="30732" name="Line 24"/>
          <p:cNvSpPr>
            <a:spLocks noChangeShapeType="1"/>
          </p:cNvSpPr>
          <p:nvPr/>
        </p:nvSpPr>
        <p:spPr bwMode="auto">
          <a:xfrm flipH="1">
            <a:off x="2743200" y="4724400"/>
            <a:ext cx="609600" cy="457200"/>
          </a:xfrm>
          <a:prstGeom prst="line">
            <a:avLst/>
          </a:prstGeom>
          <a:noFill/>
          <a:ln w="9525">
            <a:solidFill>
              <a:schemeClr val="tx1"/>
            </a:solidFill>
            <a:round/>
            <a:headEnd/>
            <a:tailEnd type="triangle" w="med" len="med"/>
          </a:ln>
        </p:spPr>
        <p:txBody>
          <a:bodyPr wrap="none" anchor="ctr"/>
          <a:lstStyle/>
          <a:p>
            <a:endParaRPr lang="en-US"/>
          </a:p>
        </p:txBody>
      </p:sp>
      <p:sp>
        <p:nvSpPr>
          <p:cNvPr id="30733" name="Line 25"/>
          <p:cNvSpPr>
            <a:spLocks noChangeShapeType="1"/>
          </p:cNvSpPr>
          <p:nvPr/>
        </p:nvSpPr>
        <p:spPr bwMode="auto">
          <a:xfrm>
            <a:off x="4800600" y="4724400"/>
            <a:ext cx="609600" cy="457200"/>
          </a:xfrm>
          <a:prstGeom prst="line">
            <a:avLst/>
          </a:prstGeom>
          <a:noFill/>
          <a:ln w="9525">
            <a:solidFill>
              <a:schemeClr val="tx1"/>
            </a:solidFill>
            <a:round/>
            <a:headEnd/>
            <a:tailEnd type="triangle" w="med" len="med"/>
          </a:ln>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100" name="Picture 4" descr="SaundraFrankMelissaAward"/>
          <p:cNvPicPr>
            <a:picLocks noChangeAspect="1" noChangeArrowheads="1"/>
          </p:cNvPicPr>
          <p:nvPr/>
        </p:nvPicPr>
        <p:blipFill>
          <a:blip r:embed="rId3" cstate="print"/>
          <a:srcRect/>
          <a:stretch>
            <a:fillRect/>
          </a:stretch>
        </p:blipFill>
        <p:spPr bwMode="auto">
          <a:xfrm>
            <a:off x="2387693" y="2057400"/>
            <a:ext cx="5232307" cy="4336980"/>
          </a:xfrm>
          <a:prstGeom prst="rect">
            <a:avLst/>
          </a:prstGeom>
          <a:noFill/>
          <a:ln w="50800">
            <a:solidFill>
              <a:schemeClr val="tx1"/>
            </a:solidFill>
            <a:miter lim="800000"/>
            <a:headEnd/>
            <a:tailEnd/>
          </a:ln>
        </p:spPr>
      </p:pic>
      <p:pic>
        <p:nvPicPr>
          <p:cNvPr id="4101" name="Picture 5" descr="2logo"/>
          <p:cNvPicPr>
            <a:picLocks noChangeAspect="1" noChangeArrowheads="1"/>
          </p:cNvPicPr>
          <p:nvPr/>
        </p:nvPicPr>
        <p:blipFill>
          <a:blip r:embed="rId4" cstate="print"/>
          <a:srcRect/>
          <a:stretch>
            <a:fillRect/>
          </a:stretch>
        </p:blipFill>
        <p:spPr bwMode="auto">
          <a:xfrm>
            <a:off x="304800" y="3823493"/>
            <a:ext cx="1504950" cy="1133475"/>
          </a:xfrm>
          <a:prstGeom prst="rect">
            <a:avLst/>
          </a:prstGeom>
          <a:noFill/>
          <a:ln w="9525">
            <a:noFill/>
            <a:miter lim="800000"/>
            <a:headEnd/>
            <a:tailEnd/>
          </a:ln>
        </p:spPr>
      </p:pic>
      <p:sp>
        <p:nvSpPr>
          <p:cNvPr id="6" name="TextBox 5"/>
          <p:cNvSpPr txBox="1"/>
          <p:nvPr/>
        </p:nvSpPr>
        <p:spPr>
          <a:xfrm>
            <a:off x="0" y="838200"/>
            <a:ext cx="9144000" cy="830997"/>
          </a:xfrm>
          <a:prstGeom prst="rect">
            <a:avLst/>
          </a:prstGeom>
          <a:solidFill>
            <a:schemeClr val="bg1">
              <a:lumMod val="50000"/>
            </a:schemeClr>
          </a:solidFill>
          <a:ln>
            <a:noFill/>
          </a:ln>
        </p:spPr>
        <p:txBody>
          <a:bodyPr wrap="square" rtlCol="0">
            <a:spAutoFit/>
          </a:bodyPr>
          <a:lstStyle/>
          <a:p>
            <a:pPr algn="ctr"/>
            <a:r>
              <a:rPr lang="en-US" sz="2400" b="1" dirty="0">
                <a:solidFill>
                  <a:schemeClr val="bg1"/>
                </a:solidFill>
                <a:latin typeface="+mn-lt"/>
              </a:rPr>
              <a:t>National College Learning Center Association</a:t>
            </a:r>
            <a:br>
              <a:rPr lang="en-US" sz="2400" b="1" dirty="0">
                <a:solidFill>
                  <a:schemeClr val="bg1"/>
                </a:solidFill>
                <a:latin typeface="+mn-lt"/>
              </a:rPr>
            </a:br>
            <a:r>
              <a:rPr lang="en-US" sz="2400" b="1" dirty="0">
                <a:solidFill>
                  <a:schemeClr val="bg1"/>
                </a:solidFill>
                <a:latin typeface="+mn-lt"/>
              </a:rPr>
              <a:t>  Frank L. Christ Outstanding Learning Center Award</a:t>
            </a:r>
            <a:r>
              <a:rPr lang="en-US" sz="1600" dirty="0"/>
              <a:t> </a:t>
            </a:r>
            <a:endParaRPr lang="en-US" sz="2400" dirty="0">
              <a:solidFill>
                <a:schemeClr val="bg1"/>
              </a:solidFill>
              <a:latin typeface="Goudy Old Style" pitchFamily="18" charset="0"/>
              <a:cs typeface="Arial" pitchFamily="34" charset="0"/>
            </a:endParaRPr>
          </a:p>
        </p:txBody>
      </p:sp>
      <p:sp>
        <p:nvSpPr>
          <p:cNvPr id="2" name="TextBox 1"/>
          <p:cNvSpPr txBox="1"/>
          <p:nvPr/>
        </p:nvSpPr>
        <p:spPr>
          <a:xfrm>
            <a:off x="0" y="24825"/>
            <a:ext cx="9144000" cy="584775"/>
          </a:xfrm>
          <a:prstGeom prst="rect">
            <a:avLst/>
          </a:prstGeom>
          <a:noFill/>
        </p:spPr>
        <p:txBody>
          <a:bodyPr wrap="square" rtlCol="0">
            <a:spAutoFit/>
          </a:bodyPr>
          <a:lstStyle/>
          <a:p>
            <a:pPr algn="ctr"/>
            <a:r>
              <a:rPr lang="en-US" sz="3200" b="1" dirty="0" smtClean="0">
                <a:solidFill>
                  <a:srgbClr val="7030A0"/>
                </a:solidFill>
                <a:latin typeface="+mn-lt"/>
              </a:rPr>
              <a:t>LSU Center for Academic Success</a:t>
            </a:r>
            <a:endParaRPr lang="en-US" sz="3200" b="1" dirty="0">
              <a:solidFill>
                <a:srgbClr val="7030A0"/>
              </a:solidFill>
              <a:latin typeface="+mn-lt"/>
            </a:endParaRPr>
          </a:p>
        </p:txBody>
      </p:sp>
    </p:spTree>
    <p:custDataLst>
      <p:tags r:id="rId1"/>
    </p:custDataLst>
    <p:extLst>
      <p:ext uri="{BB962C8B-B14F-4D97-AF65-F5344CB8AC3E}">
        <p14:creationId xmlns:p14="http://schemas.microsoft.com/office/powerpoint/2010/main" val="2704181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914400" y="3581400"/>
            <a:ext cx="7848600" cy="2286000"/>
          </a:xfrm>
        </p:spPr>
        <p:txBody>
          <a:bodyPr/>
          <a:lstStyle/>
          <a:p>
            <a:pPr algn="ctr" eaLnBrk="1" hangingPunct="1"/>
            <a:r>
              <a:rPr lang="en-US" b="1" i="0" dirty="0" smtClean="0">
                <a:latin typeface="Rockwell" pitchFamily="18" charset="0"/>
              </a:rPr>
              <a:t>Which One of the Next Two Slides More Accurately Describes YOUR Actions Before Test 1?</a:t>
            </a:r>
          </a:p>
        </p:txBody>
      </p:sp>
    </p:spTree>
    <p:custDataLst>
      <p:tags r:id="rId1"/>
    </p:custDataLst>
    <p:extLst>
      <p:ext uri="{BB962C8B-B14F-4D97-AF65-F5344CB8AC3E}">
        <p14:creationId xmlns:p14="http://schemas.microsoft.com/office/powerpoint/2010/main" val="4192699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1143000"/>
            <a:ext cx="8839200" cy="1143000"/>
          </a:xfrm>
        </p:spPr>
        <p:txBody>
          <a:bodyPr/>
          <a:lstStyle/>
          <a:p>
            <a:r>
              <a:rPr lang="en-US" sz="4000" dirty="0" smtClean="0"/>
              <a:t>Top 5 Reasons Folks Did Not Do Well on Test 1 in Gen Chemistry  in Fall 2009:</a:t>
            </a:r>
          </a:p>
        </p:txBody>
      </p:sp>
      <p:sp>
        <p:nvSpPr>
          <p:cNvPr id="3" name="Content Placeholder 2"/>
          <p:cNvSpPr>
            <a:spLocks noGrp="1"/>
          </p:cNvSpPr>
          <p:nvPr>
            <p:ph idx="1"/>
          </p:nvPr>
        </p:nvSpPr>
        <p:spPr>
          <a:xfrm>
            <a:off x="0" y="2743200"/>
            <a:ext cx="9144000" cy="4114800"/>
          </a:xfrm>
        </p:spPr>
        <p:txBody>
          <a:bodyPr/>
          <a:lstStyle/>
          <a:p>
            <a:r>
              <a:rPr lang="en-US" dirty="0" smtClean="0">
                <a:solidFill>
                  <a:srgbClr val="000000"/>
                </a:solidFill>
              </a:rPr>
              <a:t>1.  Didn’t spend enough time on the material</a:t>
            </a:r>
          </a:p>
          <a:p>
            <a:r>
              <a:rPr lang="en-US" dirty="0" smtClean="0">
                <a:solidFill>
                  <a:srgbClr val="000000"/>
                </a:solidFill>
              </a:rPr>
              <a:t>2.  Started the homework too late</a:t>
            </a:r>
          </a:p>
          <a:p>
            <a:r>
              <a:rPr lang="en-US" dirty="0" smtClean="0">
                <a:solidFill>
                  <a:srgbClr val="000000"/>
                </a:solidFill>
              </a:rPr>
              <a:t>3.  Didn’t memorize the information I needed to</a:t>
            </a:r>
          </a:p>
          <a:p>
            <a:r>
              <a:rPr lang="en-US" dirty="0" smtClean="0">
                <a:solidFill>
                  <a:srgbClr val="000000"/>
                </a:solidFill>
              </a:rPr>
              <a:t>4.  Did not use the book</a:t>
            </a:r>
          </a:p>
          <a:p>
            <a:r>
              <a:rPr lang="en-US" dirty="0" smtClean="0">
                <a:solidFill>
                  <a:srgbClr val="000000"/>
                </a:solidFill>
              </a:rPr>
              <a:t>5.  Assumed I understood information that I 	had read and re-read, but had not applied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990600"/>
            <a:ext cx="7772400" cy="1143000"/>
          </a:xfrm>
        </p:spPr>
        <p:txBody>
          <a:bodyPr/>
          <a:lstStyle/>
          <a:p>
            <a:pPr algn="ctr"/>
            <a:r>
              <a:rPr lang="en-US" dirty="0" smtClean="0"/>
              <a:t>Top 5 Reasons Folks Made an A on Test 1:</a:t>
            </a:r>
          </a:p>
        </p:txBody>
      </p:sp>
      <p:sp>
        <p:nvSpPr>
          <p:cNvPr id="3" name="Content Placeholder 2"/>
          <p:cNvSpPr>
            <a:spLocks noGrp="1"/>
          </p:cNvSpPr>
          <p:nvPr>
            <p:ph idx="1"/>
          </p:nvPr>
        </p:nvSpPr>
        <p:spPr>
          <a:xfrm>
            <a:off x="0" y="2362200"/>
            <a:ext cx="9144000" cy="4114800"/>
          </a:xfrm>
        </p:spPr>
        <p:txBody>
          <a:bodyPr/>
          <a:lstStyle/>
          <a:p>
            <a:r>
              <a:rPr lang="en-US" dirty="0" smtClean="0">
                <a:solidFill>
                  <a:srgbClr val="000000"/>
                </a:solidFill>
              </a:rPr>
              <a:t>1.  Did preview-review for every class</a:t>
            </a:r>
          </a:p>
          <a:p>
            <a:r>
              <a:rPr lang="en-US" dirty="0" smtClean="0">
                <a:solidFill>
                  <a:srgbClr val="000000"/>
                </a:solidFill>
              </a:rPr>
              <a:t>2.  Did a little of the homework at a time</a:t>
            </a:r>
          </a:p>
          <a:p>
            <a:r>
              <a:rPr lang="en-US" dirty="0" smtClean="0">
                <a:solidFill>
                  <a:srgbClr val="000000"/>
                </a:solidFill>
              </a:rPr>
              <a:t>3.  Used the book and did the suggested 	problems</a:t>
            </a:r>
          </a:p>
          <a:p>
            <a:r>
              <a:rPr lang="en-US" dirty="0" smtClean="0">
                <a:solidFill>
                  <a:srgbClr val="000000"/>
                </a:solidFill>
              </a:rPr>
              <a:t>4.  Made flashcards of the information to be 	memorized</a:t>
            </a:r>
          </a:p>
          <a:p>
            <a:r>
              <a:rPr lang="en-US" dirty="0" smtClean="0">
                <a:solidFill>
                  <a:srgbClr val="000000"/>
                </a:solidFill>
              </a:rPr>
              <a:t>5.  Practiced explaining the information to 	others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990600"/>
            <a:ext cx="9144000" cy="1143000"/>
          </a:xfrm>
        </p:spPr>
        <p:txBody>
          <a:bodyPr/>
          <a:lstStyle/>
          <a:p>
            <a:pPr algn="ctr"/>
            <a:r>
              <a:rPr lang="en-US" sz="4000" b="1" dirty="0" smtClean="0"/>
              <a:t>Which group did you most resemble?</a:t>
            </a:r>
            <a:endParaRPr lang="en-US" sz="4000" b="1"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41152519"/>
              </p:ext>
            </p:extLst>
          </p:nvPr>
        </p:nvGraphicFramePr>
        <p:xfrm>
          <a:off x="4419600" y="1828800"/>
          <a:ext cx="4572000" cy="5143500"/>
        </p:xfrm>
        <a:graphic>
          <a:graphicData uri="http://schemas.openxmlformats.org/presentationml/2006/ole">
            <mc:AlternateContent xmlns:mc="http://schemas.openxmlformats.org/markup-compatibility/2006">
              <mc:Choice xmlns:v="urn:schemas-microsoft-com:vml" Requires="v">
                <p:oleObj spid="_x0000_s6175" name="Chart" r:id="rId7" imgW="4571926" imgH="5143422" progId="MSGraph.Chart.8">
                  <p:embed followColorScheme="full"/>
                </p:oleObj>
              </mc:Choice>
              <mc:Fallback>
                <p:oleObj name="Chart" r:id="rId7" imgW="4571926" imgH="5143422" progId="MSGraph.Chart.8">
                  <p:embed followColorScheme="full"/>
                  <p:pic>
                    <p:nvPicPr>
                      <p:cNvPr id="0" name=""/>
                      <p:cNvPicPr/>
                      <p:nvPr/>
                    </p:nvPicPr>
                    <p:blipFill>
                      <a:blip r:embed="rId8"/>
                      <a:stretch>
                        <a:fillRect/>
                      </a:stretch>
                    </p:blipFill>
                    <p:spPr>
                      <a:xfrm>
                        <a:off x="4419600" y="18288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0" y="2743200"/>
            <a:ext cx="5334000" cy="2971800"/>
          </a:xfrm>
        </p:spPr>
        <p:txBody>
          <a:bodyPr>
            <a:noAutofit/>
          </a:bodyPr>
          <a:lstStyle/>
          <a:p>
            <a:pPr marL="514350" indent="-514350">
              <a:spcAft>
                <a:spcPts val="0"/>
              </a:spcAft>
              <a:buAutoNum type="arabicPeriod"/>
            </a:pPr>
            <a:r>
              <a:rPr lang="en-US" dirty="0" smtClean="0"/>
              <a:t>Group that did not do well</a:t>
            </a:r>
          </a:p>
          <a:p>
            <a:pPr marL="0" indent="0">
              <a:spcAft>
                <a:spcPts val="0"/>
              </a:spcAft>
              <a:buNone/>
            </a:pPr>
            <a:r>
              <a:rPr lang="en-US" smtClean="0"/>
              <a:t>2</a:t>
            </a:r>
            <a:r>
              <a:rPr lang="en-US" dirty="0" smtClean="0"/>
              <a:t>. Group that made an A</a:t>
            </a:r>
            <a:endParaRPr lang="en-US" dirty="0"/>
          </a:p>
        </p:txBody>
      </p:sp>
      <p:grpSp>
        <p:nvGrpSpPr>
          <p:cNvPr id="8" name="CountdownNew"/>
          <p:cNvGrpSpPr/>
          <p:nvPr>
            <p:custDataLst>
              <p:tags r:id="rId5"/>
            </p:custDataLst>
          </p:nvPr>
        </p:nvGrpSpPr>
        <p:grpSpPr>
          <a:xfrm>
            <a:off x="7874000" y="5842000"/>
            <a:ext cx="1270000" cy="1016000"/>
            <a:chOff x="8318500" y="6032500"/>
            <a:chExt cx="1270000" cy="1016000"/>
          </a:xfrm>
        </p:grpSpPr>
        <p:pic>
          <p:nvPicPr>
            <p:cNvPr id="7"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p:cNvSpPr txBox="1"/>
            <p:nvPr/>
          </p:nvSpPr>
          <p:spPr>
            <a:xfrm>
              <a:off x="8318500" y="6604000"/>
              <a:ext cx="1270000" cy="444500"/>
            </a:xfrm>
            <a:prstGeom prst="rect">
              <a:avLst/>
            </a:prstGeom>
            <a:noFill/>
          </p:spPr>
          <p:txBody>
            <a:bodyPr vert="horz" rtlCol="0">
              <a:noAutofit/>
            </a:bodyPr>
            <a:lstStyle/>
            <a:p>
              <a:pPr algn="ctr"/>
              <a:r>
                <a:rPr lang="en-US" sz="900" b="1" smtClean="0">
                  <a:solidFill>
                    <a:srgbClr val="FFFFFF"/>
                  </a:solidFill>
                  <a:effectLst>
                    <a:prstShdw prst="shdw14" dist="35921" dir="2700000">
                      <a:scrgbClr r="0" g="0" b="0">
                        <a:alpha val="43000"/>
                      </a:scrgbClr>
                    </a:prstShdw>
                  </a:effectLst>
                  <a:latin typeface="Tahoma"/>
                </a:rPr>
                <a:t>Countdown</a:t>
              </a:r>
              <a:endParaRPr lang="en-US" sz="900" b="1">
                <a:solidFill>
                  <a:srgbClr val="FFFFFF"/>
                </a:solidFill>
                <a:effectLst>
                  <a:prstShdw prst="shdw14" dist="35921" dir="2700000">
                    <a:scrgbClr r="0" g="0" b="0">
                      <a:alpha val="43000"/>
                    </a:scrgbClr>
                  </a:prstShdw>
                </a:effectLst>
                <a:latin typeface="Tahoma"/>
              </a:endParaRPr>
            </a:p>
          </p:txBody>
        </p:sp>
        <p:sp>
          <p:nvSpPr>
            <p:cNvPr id="5" name="CDText"/>
            <p:cNvSpPr txBox="1"/>
            <p:nvPr/>
          </p:nvSpPr>
          <p:spPr>
            <a:xfrm>
              <a:off x="8356600" y="6032500"/>
              <a:ext cx="1206500" cy="508000"/>
            </a:xfrm>
            <a:prstGeom prst="rect">
              <a:avLst/>
            </a:prstGeom>
            <a:noFill/>
          </p:spPr>
          <p:txBody>
            <a:bodyPr vert="horz" rtlCol="0" anchor="ctr" anchorCtr="1">
              <a:noAutofit/>
            </a:bodyPr>
            <a:lstStyle/>
            <a:p>
              <a:pPr algn="ctr"/>
              <a:r>
                <a:rPr lang="en-US" b="1" smtClean="0">
                  <a:solidFill>
                    <a:srgbClr val="000000"/>
                  </a:solidFill>
                  <a:latin typeface="Tahoma"/>
                </a:rPr>
                <a:t>10</a:t>
              </a:r>
              <a:endParaRPr lang="en-US" b="1">
                <a:solidFill>
                  <a:srgbClr val="000000"/>
                </a:solidFill>
                <a:latin typeface="Tahoma"/>
              </a:endParaRPr>
            </a:p>
          </p:txBody>
        </p:sp>
      </p:grpSp>
    </p:spTree>
    <p:custDataLst>
      <p:tags r:id="rId2"/>
    </p:custDataLst>
    <p:extLst>
      <p:ext uri="{BB962C8B-B14F-4D97-AF65-F5344CB8AC3E}">
        <p14:creationId xmlns:p14="http://schemas.microsoft.com/office/powerpoint/2010/main" val="25593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5922" y="990600"/>
            <a:ext cx="9128078" cy="6400800"/>
          </a:xfrm>
        </p:spPr>
        <p:txBody>
          <a:bodyPr>
            <a:normAutofit fontScale="62500" lnSpcReduction="20000"/>
          </a:bodyPr>
          <a:lstStyle/>
          <a:p>
            <a:pPr>
              <a:buNone/>
            </a:pPr>
            <a:r>
              <a:rPr lang="en-US" sz="4500" dirty="0" smtClean="0"/>
              <a:t>	</a:t>
            </a:r>
            <a:r>
              <a:rPr lang="en-US" sz="4500" dirty="0" smtClean="0">
                <a:solidFill>
                  <a:schemeClr val="tx1"/>
                </a:solidFill>
              </a:rPr>
              <a:t>“…</a:t>
            </a:r>
            <a:r>
              <a:rPr lang="en-US" sz="4500" dirty="0">
                <a:solidFill>
                  <a:schemeClr val="tx1"/>
                </a:solidFill>
              </a:rPr>
              <a:t>Personally, I am not so good at chemistry and unfortunately, at this point my grade for that class is reflecting exactly that. I am emailing you inquiring about a possibility of you </a:t>
            </a:r>
            <a:r>
              <a:rPr lang="en-US" sz="4500" dirty="0" smtClean="0">
                <a:solidFill>
                  <a:schemeClr val="tx1"/>
                </a:solidFill>
              </a:rPr>
              <a:t>tutoring me.”</a:t>
            </a:r>
          </a:p>
          <a:p>
            <a:pPr>
              <a:buNone/>
            </a:pPr>
            <a:r>
              <a:rPr lang="en-US" sz="4500" b="1" dirty="0">
                <a:solidFill>
                  <a:schemeClr val="tx1"/>
                </a:solidFill>
              </a:rPr>
              <a:t>	</a:t>
            </a:r>
            <a:r>
              <a:rPr lang="en-US" sz="4500" b="1" dirty="0" smtClean="0">
                <a:solidFill>
                  <a:schemeClr val="tx1"/>
                </a:solidFill>
              </a:rPr>
              <a:t>						</a:t>
            </a:r>
            <a:r>
              <a:rPr lang="en-US" sz="4500" dirty="0" smtClean="0">
                <a:solidFill>
                  <a:schemeClr val="tx1"/>
                </a:solidFill>
              </a:rPr>
              <a:t>April 6, 2011</a:t>
            </a:r>
            <a:endParaRPr lang="en-US" sz="4500" b="1" dirty="0">
              <a:solidFill>
                <a:schemeClr val="tx1"/>
              </a:solidFill>
            </a:endParaRPr>
          </a:p>
          <a:p>
            <a:pPr>
              <a:buNone/>
            </a:pPr>
            <a:r>
              <a:rPr lang="en-US" sz="4500" b="1" dirty="0" smtClean="0">
                <a:solidFill>
                  <a:schemeClr val="tx1"/>
                </a:solidFill>
              </a:rPr>
              <a:t>----------------------------------------------------------</a:t>
            </a:r>
          </a:p>
          <a:p>
            <a:pPr>
              <a:buNone/>
            </a:pPr>
            <a:r>
              <a:rPr lang="en-US" sz="4500" b="1" dirty="0">
                <a:solidFill>
                  <a:schemeClr val="tx1"/>
                </a:solidFill>
              </a:rPr>
              <a:t>	</a:t>
            </a:r>
            <a:r>
              <a:rPr lang="en-US" sz="4500" b="1" dirty="0" smtClean="0">
                <a:solidFill>
                  <a:schemeClr val="tx1"/>
                </a:solidFill>
              </a:rPr>
              <a:t>“</a:t>
            </a:r>
            <a:r>
              <a:rPr lang="en-US" sz="4500" dirty="0" smtClean="0">
                <a:solidFill>
                  <a:schemeClr val="tx1"/>
                </a:solidFill>
              </a:rPr>
              <a:t>I </a:t>
            </a:r>
            <a:r>
              <a:rPr lang="en-US" sz="4500" dirty="0">
                <a:solidFill>
                  <a:schemeClr val="tx1"/>
                </a:solidFill>
              </a:rPr>
              <a:t>made a 68, 50, </a:t>
            </a:r>
            <a:r>
              <a:rPr lang="en-US" sz="4500" dirty="0" smtClean="0">
                <a:solidFill>
                  <a:schemeClr val="tx1"/>
                </a:solidFill>
              </a:rPr>
              <a:t>(50), </a:t>
            </a:r>
            <a:r>
              <a:rPr lang="en-US" sz="4500" dirty="0">
                <a:solidFill>
                  <a:srgbClr val="FF0000"/>
                </a:solidFill>
              </a:rPr>
              <a:t>87, 87, and a 97 on my final</a:t>
            </a:r>
            <a:r>
              <a:rPr lang="en-US" sz="4500" dirty="0">
                <a:solidFill>
                  <a:schemeClr val="tx1"/>
                </a:solidFill>
              </a:rPr>
              <a:t>. </a:t>
            </a:r>
            <a:r>
              <a:rPr lang="en-US" sz="4500" dirty="0" smtClean="0">
                <a:solidFill>
                  <a:schemeClr val="tx1"/>
                </a:solidFill>
              </a:rPr>
              <a:t>I </a:t>
            </a:r>
            <a:r>
              <a:rPr lang="en-US" sz="4500" b="1" dirty="0">
                <a:solidFill>
                  <a:schemeClr val="tx1"/>
                </a:solidFill>
              </a:rPr>
              <a:t>ended up earning a </a:t>
            </a:r>
            <a:r>
              <a:rPr lang="en-US" sz="4500" b="1" dirty="0" smtClean="0">
                <a:solidFill>
                  <a:schemeClr val="tx1"/>
                </a:solidFill>
              </a:rPr>
              <a:t>90 (A) </a:t>
            </a:r>
            <a:r>
              <a:rPr lang="en-US" sz="4500" b="1" dirty="0">
                <a:solidFill>
                  <a:schemeClr val="tx1"/>
                </a:solidFill>
              </a:rPr>
              <a:t>in the course</a:t>
            </a:r>
            <a:r>
              <a:rPr lang="en-US" sz="4500" dirty="0">
                <a:solidFill>
                  <a:schemeClr val="tx1"/>
                </a:solidFill>
              </a:rPr>
              <a:t>, </a:t>
            </a:r>
            <a:r>
              <a:rPr lang="en-US" sz="4500" b="1" dirty="0">
                <a:solidFill>
                  <a:schemeClr val="tx1"/>
                </a:solidFill>
              </a:rPr>
              <a:t>but I started with a </a:t>
            </a:r>
            <a:r>
              <a:rPr lang="en-US" sz="4500" b="1" dirty="0" smtClean="0">
                <a:solidFill>
                  <a:schemeClr val="tx1"/>
                </a:solidFill>
              </a:rPr>
              <a:t>60 (D)</a:t>
            </a:r>
            <a:r>
              <a:rPr lang="en-US" sz="4500" dirty="0" smtClean="0">
                <a:solidFill>
                  <a:schemeClr val="tx1"/>
                </a:solidFill>
              </a:rPr>
              <a:t>. </a:t>
            </a:r>
            <a:r>
              <a:rPr lang="en-US" sz="4500" dirty="0">
                <a:solidFill>
                  <a:schemeClr val="tx1"/>
                </a:solidFill>
              </a:rPr>
              <a:t>I think what I did different was make sidenotes in each chapter and as I progressed onto the next chapter I was able to refer to these notes. I would say that in chemistry everything builds from the previous </a:t>
            </a:r>
            <a:r>
              <a:rPr lang="en-US" sz="4500" dirty="0" smtClean="0">
                <a:solidFill>
                  <a:schemeClr val="tx1"/>
                </a:solidFill>
              </a:rPr>
              <a:t>topic.</a:t>
            </a:r>
            <a:endParaRPr lang="en-US" sz="4500" dirty="0"/>
          </a:p>
          <a:p>
            <a:pPr>
              <a:buNone/>
            </a:pPr>
            <a:r>
              <a:rPr lang="en-US" sz="4500" b="1" i="1" dirty="0">
                <a:solidFill>
                  <a:schemeClr val="tx1"/>
                </a:solidFill>
              </a:rPr>
              <a:t>	</a:t>
            </a:r>
            <a:r>
              <a:rPr lang="en-US" sz="4500" b="1" i="1" dirty="0" smtClean="0">
                <a:solidFill>
                  <a:schemeClr val="tx1"/>
                </a:solidFill>
              </a:rPr>
              <a:t>			</a:t>
            </a:r>
            <a:r>
              <a:rPr lang="en-US" sz="4500" dirty="0" smtClean="0">
                <a:solidFill>
                  <a:schemeClr val="tx1"/>
                </a:solidFill>
              </a:rPr>
              <a:t>May 13, 2011  </a:t>
            </a:r>
            <a:r>
              <a:rPr lang="en-US" sz="4500" dirty="0" smtClean="0">
                <a:solidFill>
                  <a:schemeClr val="tx1"/>
                </a:solidFill>
                <a:cs typeface="Arial" pitchFamily="34" charset="0"/>
              </a:rPr>
              <a:t>Semester GPA:  3.8</a:t>
            </a:r>
          </a:p>
          <a:p>
            <a:pPr>
              <a:buFont typeface="Wingdings" pitchFamily="2" charset="2"/>
              <a:buNone/>
            </a:pPr>
            <a:endParaRPr lang="en-US" sz="2800" dirty="0" smtClean="0">
              <a:solidFill>
                <a:schemeClr val="tx1"/>
              </a:solidFill>
            </a:endParaRPr>
          </a:p>
          <a:p>
            <a:pPr>
              <a:buFont typeface="Wingdings" pitchFamily="2" charset="2"/>
              <a:buNone/>
            </a:pPr>
            <a:r>
              <a:rPr lang="en-US" sz="2800" dirty="0" smtClean="0"/>
              <a:t>					</a:t>
            </a:r>
            <a:endParaRPr lang="en-US" sz="2800" i="1" dirty="0" smtClean="0"/>
          </a:p>
          <a:p>
            <a:pPr algn="r">
              <a:buFont typeface="Wingdings" pitchFamily="2" charset="2"/>
              <a:buNone/>
            </a:pPr>
            <a:r>
              <a:rPr lang="en-US" sz="2800" dirty="0" smtClean="0"/>
              <a:t>		</a:t>
            </a:r>
            <a:endParaRPr lang="en-US" sz="2800" i="1" dirty="0" smtClean="0"/>
          </a:p>
        </p:txBody>
      </p:sp>
      <p:sp>
        <p:nvSpPr>
          <p:cNvPr id="44036" name="TextBox 3"/>
          <p:cNvSpPr txBox="1">
            <a:spLocks noChangeArrowheads="1"/>
          </p:cNvSpPr>
          <p:nvPr/>
        </p:nvSpPr>
        <p:spPr bwMode="auto">
          <a:xfrm>
            <a:off x="1066800" y="228600"/>
            <a:ext cx="8077200" cy="523220"/>
          </a:xfrm>
          <a:prstGeom prst="rect">
            <a:avLst/>
          </a:prstGeom>
          <a:noFill/>
          <a:ln w="9525">
            <a:noFill/>
            <a:miter lim="800000"/>
            <a:headEnd/>
            <a:tailEnd/>
          </a:ln>
        </p:spPr>
        <p:txBody>
          <a:bodyPr wrap="square">
            <a:spAutoFit/>
          </a:bodyPr>
          <a:lstStyle/>
          <a:p>
            <a:r>
              <a:rPr lang="en-US" sz="2800" i="1" dirty="0">
                <a:latin typeface="Technical" pitchFamily="66" charset="0"/>
              </a:rPr>
              <a:t>      </a:t>
            </a:r>
            <a:r>
              <a:rPr lang="en-US" sz="2800" i="1" dirty="0" smtClean="0">
                <a:latin typeface="Technical" pitchFamily="66" charset="0"/>
              </a:rPr>
              <a:t>      </a:t>
            </a:r>
            <a:r>
              <a:rPr lang="en-US" sz="2800" b="1" i="1" dirty="0" smtClean="0">
                <a:latin typeface="Goudy Old Style" pitchFamily="18" charset="0"/>
              </a:rPr>
              <a:t>Email </a:t>
            </a:r>
            <a:r>
              <a:rPr lang="en-US" sz="2800" b="1" i="1" dirty="0">
                <a:latin typeface="Goudy Old Style" pitchFamily="18" charset="0"/>
              </a:rPr>
              <a:t>from </a:t>
            </a:r>
            <a:r>
              <a:rPr lang="en-US" sz="2800" b="1" i="1" dirty="0" smtClean="0">
                <a:latin typeface="Goudy Old Style" pitchFamily="18" charset="0"/>
              </a:rPr>
              <a:t>Joshua, Chem 1201 student </a:t>
            </a:r>
            <a:endParaRPr lang="en-US" sz="2800" b="1" i="1" dirty="0">
              <a:latin typeface="Goudy Old Style" pitchFamily="18" charset="0"/>
            </a:endParaRPr>
          </a:p>
        </p:txBody>
      </p:sp>
    </p:spTree>
    <p:custDataLst>
      <p:tags r:id="rId1"/>
    </p:custDataLst>
    <p:extLst>
      <p:ext uri="{BB962C8B-B14F-4D97-AF65-F5344CB8AC3E}">
        <p14:creationId xmlns:p14="http://schemas.microsoft.com/office/powerpoint/2010/main" val="3789142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838200"/>
            <a:ext cx="7772400" cy="1143000"/>
          </a:xfrm>
        </p:spPr>
        <p:txBody>
          <a:bodyPr/>
          <a:lstStyle/>
          <a:p>
            <a:pPr algn="ctr" eaLnBrk="1" hangingPunct="1"/>
            <a:r>
              <a:rPr lang="en-US" dirty="0" smtClean="0"/>
              <a:t>Get the Most Out of Homework</a:t>
            </a:r>
            <a:br>
              <a:rPr lang="en-US" dirty="0" smtClean="0"/>
            </a:br>
            <a:r>
              <a:rPr lang="en-US" dirty="0" smtClean="0"/>
              <a:t>Reprise</a:t>
            </a:r>
          </a:p>
        </p:txBody>
      </p:sp>
      <p:sp>
        <p:nvSpPr>
          <p:cNvPr id="29699" name="Rectangle 3"/>
          <p:cNvSpPr>
            <a:spLocks noGrp="1" noChangeArrowheads="1"/>
          </p:cNvSpPr>
          <p:nvPr>
            <p:ph type="body" idx="1"/>
          </p:nvPr>
        </p:nvSpPr>
        <p:spPr>
          <a:xfrm>
            <a:off x="533400" y="2362200"/>
            <a:ext cx="7772400" cy="4114800"/>
          </a:xfrm>
        </p:spPr>
        <p:txBody>
          <a:bodyPr/>
          <a:lstStyle/>
          <a:p>
            <a:pPr eaLnBrk="1" hangingPunct="1">
              <a:lnSpc>
                <a:spcPct val="90000"/>
              </a:lnSpc>
            </a:pPr>
            <a:r>
              <a:rPr lang="en-US" sz="3600" smtClean="0"/>
              <a:t>Start the problems early--the day they are assigned</a:t>
            </a:r>
          </a:p>
          <a:p>
            <a:pPr eaLnBrk="1" hangingPunct="1">
              <a:lnSpc>
                <a:spcPct val="90000"/>
              </a:lnSpc>
            </a:pPr>
            <a:r>
              <a:rPr lang="en-US" sz="3600" b="1" smtClean="0"/>
              <a:t>Do not flip back to see example problems; work them yourself!</a:t>
            </a:r>
          </a:p>
          <a:p>
            <a:pPr eaLnBrk="1" hangingPunct="1">
              <a:lnSpc>
                <a:spcPct val="90000"/>
              </a:lnSpc>
            </a:pPr>
            <a:r>
              <a:rPr lang="en-US" sz="3600" smtClean="0"/>
              <a:t>Don’t give up too soon (&lt;15 min.)</a:t>
            </a:r>
          </a:p>
          <a:p>
            <a:pPr eaLnBrk="1" hangingPunct="1">
              <a:lnSpc>
                <a:spcPct val="90000"/>
              </a:lnSpc>
            </a:pPr>
            <a:r>
              <a:rPr lang="en-US" sz="3600" smtClean="0"/>
              <a:t>Don’t spend too much time (&gt;30 min.)</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1524000"/>
            <a:ext cx="8534400" cy="1143000"/>
          </a:xfrm>
        </p:spPr>
        <p:txBody>
          <a:bodyPr/>
          <a:lstStyle/>
          <a:p>
            <a:pPr algn="ctr" eaLnBrk="1" hangingPunct="1"/>
            <a:r>
              <a:rPr lang="en-US" dirty="0" smtClean="0"/>
              <a:t>Get the Most from SI Sessions, Tutorial Centers, Office Hours,  </a:t>
            </a:r>
            <a:br>
              <a:rPr lang="en-US" dirty="0" smtClean="0"/>
            </a:br>
            <a:r>
              <a:rPr lang="en-US" dirty="0" smtClean="0"/>
              <a:t>and  Study Groups </a:t>
            </a:r>
          </a:p>
        </p:txBody>
      </p:sp>
      <p:sp>
        <p:nvSpPr>
          <p:cNvPr id="30723" name="Rectangle 3"/>
          <p:cNvSpPr>
            <a:spLocks noGrp="1" noChangeArrowheads="1"/>
          </p:cNvSpPr>
          <p:nvPr>
            <p:ph type="body" idx="1"/>
          </p:nvPr>
        </p:nvSpPr>
        <p:spPr>
          <a:xfrm>
            <a:off x="914400" y="3352800"/>
            <a:ext cx="7772400" cy="3276600"/>
          </a:xfrm>
        </p:spPr>
        <p:txBody>
          <a:bodyPr/>
          <a:lstStyle/>
          <a:p>
            <a:pPr eaLnBrk="1" hangingPunct="1"/>
            <a:r>
              <a:rPr lang="en-US" sz="3600" dirty="0" smtClean="0">
                <a:solidFill>
                  <a:srgbClr val="000000"/>
                </a:solidFill>
              </a:rPr>
              <a:t>Try to understand the concept or work the problem by yourself first</a:t>
            </a:r>
          </a:p>
          <a:p>
            <a:pPr eaLnBrk="1" hangingPunct="1"/>
            <a:r>
              <a:rPr lang="en-US" sz="3600" dirty="0" smtClean="0">
                <a:solidFill>
                  <a:srgbClr val="000000"/>
                </a:solidFill>
              </a:rPr>
              <a:t>Come prepared to ask questions</a:t>
            </a:r>
          </a:p>
          <a:p>
            <a:pPr eaLnBrk="1" hangingPunct="1"/>
            <a:r>
              <a:rPr lang="en-US" sz="3600" dirty="0" smtClean="0">
                <a:solidFill>
                  <a:srgbClr val="000000"/>
                </a:solidFill>
              </a:rPr>
              <a:t>Explain the material to the tutor or instructor</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96030"/>
            <a:ext cx="9144000" cy="923330"/>
          </a:xfrm>
          <a:prstGeom prst="rect">
            <a:avLst/>
          </a:prstGeom>
          <a:solidFill>
            <a:srgbClr val="666666"/>
          </a:solidFill>
        </p:spPr>
        <p:txBody>
          <a:bodyPr wrap="square" rtlCol="0">
            <a:spAutoFit/>
          </a:bodyPr>
          <a:lstStyle/>
          <a:p>
            <a:pPr algn="ctr"/>
            <a:r>
              <a:rPr lang="en-US" sz="5400" dirty="0" smtClean="0">
                <a:solidFill>
                  <a:schemeClr val="bg1"/>
                </a:solidFill>
                <a:latin typeface="Times New Roman" pitchFamily="18" charset="0"/>
                <a:cs typeface="Times New Roman" pitchFamily="18" charset="0"/>
              </a:rPr>
              <a:t>CAS Resources</a:t>
            </a:r>
            <a:endParaRPr lang="en-US" sz="5400" dirty="0">
              <a:solidFill>
                <a:schemeClr val="bg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92499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743" y="2438400"/>
            <a:ext cx="4191000" cy="1133784"/>
          </a:xfrm>
        </p:spPr>
        <p:txBody>
          <a:bodyPr>
            <a:noAutofit/>
          </a:bodyPr>
          <a:lstStyle/>
          <a:p>
            <a:r>
              <a:rPr lang="en-US" dirty="0" smtClean="0"/>
              <a:t>CAS Study Group Starter Kit</a:t>
            </a:r>
          </a:p>
          <a:p>
            <a:r>
              <a:rPr lang="en-US" dirty="0" smtClean="0"/>
              <a:t>www.cas.lsu.edu/</a:t>
            </a:r>
            <a:br>
              <a:rPr lang="en-US" dirty="0" smtClean="0"/>
            </a:br>
            <a:r>
              <a:rPr lang="en-US" dirty="0" smtClean="0"/>
              <a:t>study-groups</a:t>
            </a:r>
            <a:endParaRPr lang="en-US" dirty="0"/>
          </a:p>
        </p:txBody>
      </p:sp>
      <p:pic>
        <p:nvPicPr>
          <p:cNvPr id="4098" name="Picture 2" descr="http://www.cas.lsu.edu/sites/cas.lsu.edu/files/u95/SGS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42545"/>
            <a:ext cx="3657600" cy="47296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9144000" cy="769441"/>
          </a:xfrm>
          <a:prstGeom prst="rect">
            <a:avLst/>
          </a:prstGeom>
          <a:solidFill>
            <a:srgbClr val="666666"/>
          </a:solidFill>
        </p:spPr>
        <p:txBody>
          <a:bodyPr wrap="square" rtlCol="0">
            <a:spAutoFit/>
          </a:bodyPr>
          <a:lstStyle/>
          <a:p>
            <a:pPr algn="ctr"/>
            <a:r>
              <a:rPr lang="en-US" sz="4400" dirty="0" smtClean="0">
                <a:solidFill>
                  <a:schemeClr val="bg1"/>
                </a:solidFill>
                <a:latin typeface="Times New Roman" pitchFamily="18" charset="0"/>
                <a:cs typeface="Times New Roman" pitchFamily="18" charset="0"/>
              </a:rPr>
              <a:t>Study Group Starter Kit</a:t>
            </a:r>
            <a:endParaRPr lang="en-US" sz="4400" dirty="0">
              <a:solidFill>
                <a:schemeClr val="bg1"/>
              </a:solidFill>
              <a:latin typeface="Times New Roman" pitchFamily="18" charset="0"/>
              <a:cs typeface="Times New Roman" pitchFamily="18" charset="0"/>
            </a:endParaRPr>
          </a:p>
        </p:txBody>
      </p:sp>
      <p:cxnSp>
        <p:nvCxnSpPr>
          <p:cNvPr id="8" name="Straight Connector 7"/>
          <p:cNvCxnSpPr/>
          <p:nvPr/>
        </p:nvCxnSpPr>
        <p:spPr>
          <a:xfrm>
            <a:off x="0" y="806452"/>
            <a:ext cx="9144000" cy="0"/>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172200"/>
            <a:ext cx="9144000" cy="0"/>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892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1219200" y="1881415"/>
            <a:ext cx="3394202" cy="1945192"/>
          </a:xfrm>
          <a:prstGeom prst="rect">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anchor="t" anchorCtr="0" compatLnSpc="1">
            <a:prstTxWarp prst="textNoShape">
              <a:avLst/>
            </a:prstTxWarp>
          </a:bodyPr>
          <a:lstStyle/>
          <a:p>
            <a:pPr marL="342900" indent="-342900" fontAlgn="base">
              <a:spcBef>
                <a:spcPct val="20000"/>
              </a:spcBef>
              <a:spcAft>
                <a:spcPct val="0"/>
              </a:spcAft>
              <a:defRPr/>
            </a:pPr>
            <a:endParaRPr lang="en-US" sz="2000" i="1" dirty="0">
              <a:solidFill>
                <a:srgbClr val="461D7C"/>
              </a:solidFill>
              <a:latin typeface="Arial" charset="0"/>
              <a:cs typeface="Arial" charset="0"/>
            </a:endParaRPr>
          </a:p>
        </p:txBody>
      </p:sp>
      <p:sp>
        <p:nvSpPr>
          <p:cNvPr id="17" name="Rectangle 3"/>
          <p:cNvSpPr txBox="1">
            <a:spLocks noChangeArrowheads="1"/>
          </p:cNvSpPr>
          <p:nvPr/>
        </p:nvSpPr>
        <p:spPr bwMode="auto">
          <a:xfrm>
            <a:off x="1219200" y="3846008"/>
            <a:ext cx="3394202" cy="1945192"/>
          </a:xfrm>
          <a:prstGeom prst="rect">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anchor="t" anchorCtr="0" compatLnSpc="1">
            <a:prstTxWarp prst="textNoShape">
              <a:avLst/>
            </a:prstTxWarp>
          </a:bodyPr>
          <a:lstStyle/>
          <a:p>
            <a:pPr marL="342900" indent="-342900" fontAlgn="base">
              <a:spcBef>
                <a:spcPct val="20000"/>
              </a:spcBef>
              <a:spcAft>
                <a:spcPct val="0"/>
              </a:spcAft>
              <a:defRPr/>
            </a:pPr>
            <a:endParaRPr lang="en-US" sz="2000" i="1" dirty="0">
              <a:solidFill>
                <a:srgbClr val="461D7C"/>
              </a:solidFill>
              <a:latin typeface="Arial" charset="0"/>
              <a:cs typeface="Arial" charset="0"/>
            </a:endParaRPr>
          </a:p>
        </p:txBody>
      </p:sp>
      <p:sp>
        <p:nvSpPr>
          <p:cNvPr id="16" name="Rectangle 3"/>
          <p:cNvSpPr txBox="1">
            <a:spLocks noChangeArrowheads="1"/>
          </p:cNvSpPr>
          <p:nvPr/>
        </p:nvSpPr>
        <p:spPr bwMode="auto">
          <a:xfrm>
            <a:off x="4682998" y="3846008"/>
            <a:ext cx="3394202" cy="1945192"/>
          </a:xfrm>
          <a:prstGeom prst="rect">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anchor="t" anchorCtr="0" compatLnSpc="1">
            <a:prstTxWarp prst="textNoShape">
              <a:avLst/>
            </a:prstTxWarp>
          </a:bodyPr>
          <a:lstStyle/>
          <a:p>
            <a:pPr marL="342900" indent="-342900" fontAlgn="base">
              <a:spcBef>
                <a:spcPct val="20000"/>
              </a:spcBef>
              <a:spcAft>
                <a:spcPct val="0"/>
              </a:spcAft>
              <a:defRPr/>
            </a:pPr>
            <a:endParaRPr lang="en-US" sz="2000" i="1" dirty="0">
              <a:solidFill>
                <a:srgbClr val="461D7C"/>
              </a:solidFill>
              <a:latin typeface="Arial" charset="0"/>
              <a:cs typeface="Arial" charset="0"/>
            </a:endParaRPr>
          </a:p>
        </p:txBody>
      </p:sp>
      <p:sp>
        <p:nvSpPr>
          <p:cNvPr id="217090" name="Rectangle 2"/>
          <p:cNvSpPr>
            <a:spLocks noChangeArrowheads="1"/>
          </p:cNvSpPr>
          <p:nvPr/>
        </p:nvSpPr>
        <p:spPr bwMode="auto">
          <a:xfrm>
            <a:off x="0" y="-1"/>
            <a:ext cx="9144000" cy="1045029"/>
          </a:xfrm>
          <a:prstGeom prst="rect">
            <a:avLst/>
          </a:prstGeom>
          <a:solidFill>
            <a:schemeClr val="tx1">
              <a:lumMod val="65000"/>
              <a:lumOff val="35000"/>
            </a:schemeClr>
          </a:solidFill>
          <a:ln w="9525">
            <a:noFill/>
            <a:miter lim="800000"/>
            <a:headEnd/>
            <a:tailEnd/>
          </a:ln>
          <a:effectLst/>
        </p:spPr>
        <p:txBody>
          <a:bodyPr wrap="none" anchor="ctr"/>
          <a:lstStyle/>
          <a:p>
            <a:pPr defTabSz="457200"/>
            <a:endParaRPr lang="en-US">
              <a:solidFill>
                <a:srgbClr val="461D7C"/>
              </a:solidFill>
            </a:endParaRPr>
          </a:p>
        </p:txBody>
      </p:sp>
      <p:sp>
        <p:nvSpPr>
          <p:cNvPr id="217091" name="Rectangle 3"/>
          <p:cNvSpPr>
            <a:spLocks noGrp="1" noChangeArrowheads="1"/>
          </p:cNvSpPr>
          <p:nvPr>
            <p:ph type="ctrTitle"/>
          </p:nvPr>
        </p:nvSpPr>
        <p:spPr>
          <a:xfrm>
            <a:off x="1" y="228146"/>
            <a:ext cx="9144000" cy="609600"/>
          </a:xfrm>
        </p:spPr>
        <p:txBody>
          <a:bodyPr>
            <a:noAutofit/>
          </a:bodyPr>
          <a:lstStyle/>
          <a:p>
            <a:r>
              <a:rPr lang="en-US" dirty="0" smtClean="0">
                <a:solidFill>
                  <a:schemeClr val="bg1"/>
                </a:solidFill>
                <a:effectLst>
                  <a:outerShdw blurRad="38100" dist="38100" dir="2700000" algn="tl">
                    <a:srgbClr val="000000">
                      <a:alpha val="43137"/>
                    </a:srgbClr>
                  </a:outerShdw>
                </a:effectLst>
                <a:latin typeface="Goudy Old Style" pitchFamily="18" charset="0"/>
                <a:cs typeface="Aharoni" pitchFamily="2" charset="-79"/>
              </a:rPr>
              <a:t>CAS Services</a:t>
            </a:r>
            <a:endParaRPr lang="en-US" dirty="0">
              <a:solidFill>
                <a:schemeClr val="bg1"/>
              </a:solidFill>
              <a:effectLst>
                <a:outerShdw blurRad="38100" dist="38100" dir="2700000" algn="tl">
                  <a:srgbClr val="000000">
                    <a:alpha val="43137"/>
                  </a:srgbClr>
                </a:outerShdw>
              </a:effectLst>
              <a:latin typeface="Goudy Old Style" pitchFamily="18" charset="0"/>
              <a:cs typeface="Aharoni" pitchFamily="2" charset="-79"/>
            </a:endParaRPr>
          </a:p>
        </p:txBody>
      </p:sp>
      <p:sp>
        <p:nvSpPr>
          <p:cNvPr id="8" name="Rectangle 3"/>
          <p:cNvSpPr txBox="1">
            <a:spLocks noChangeArrowheads="1"/>
          </p:cNvSpPr>
          <p:nvPr/>
        </p:nvSpPr>
        <p:spPr bwMode="auto">
          <a:xfrm>
            <a:off x="4682998" y="1864808"/>
            <a:ext cx="3394202" cy="1945192"/>
          </a:xfrm>
          <a:prstGeom prst="rect">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anchor="t" anchorCtr="0" compatLnSpc="1">
            <a:prstTxWarp prst="textNoShape">
              <a:avLst/>
            </a:prstTxWarp>
          </a:bodyPr>
          <a:lstStyle/>
          <a:p>
            <a:pPr marL="342900" indent="-342900" fontAlgn="base">
              <a:spcBef>
                <a:spcPct val="20000"/>
              </a:spcBef>
              <a:spcAft>
                <a:spcPct val="0"/>
              </a:spcAft>
              <a:defRPr/>
            </a:pPr>
            <a:endParaRPr lang="en-US" sz="2000" i="1" dirty="0">
              <a:solidFill>
                <a:srgbClr val="461D7C"/>
              </a:solidFill>
              <a:latin typeface="Arial" charset="0"/>
              <a:cs typeface="Arial"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111" y="3128139"/>
            <a:ext cx="2370497" cy="1243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38800" y="2057400"/>
            <a:ext cx="2133600" cy="1200328"/>
          </a:xfrm>
          <a:prstGeom prst="rect">
            <a:avLst/>
          </a:prstGeom>
          <a:noFill/>
        </p:spPr>
        <p:txBody>
          <a:bodyPr wrap="square" rtlCol="0">
            <a:spAutoFit/>
          </a:bodyPr>
          <a:lstStyle/>
          <a:p>
            <a:pPr defTabSz="457200"/>
            <a:r>
              <a:rPr lang="en-US" sz="2400" dirty="0" smtClean="0">
                <a:solidFill>
                  <a:srgbClr val="461D7C"/>
                </a:solidFill>
              </a:rPr>
              <a:t>TUTORING</a:t>
            </a:r>
          </a:p>
          <a:p>
            <a:pPr marL="342900" indent="-342900" defTabSz="457200">
              <a:buFont typeface="Arial"/>
              <a:buChar char="•"/>
            </a:pPr>
            <a:r>
              <a:rPr lang="en-US" sz="2400" dirty="0" smtClean="0">
                <a:solidFill>
                  <a:srgbClr val="461D7C"/>
                </a:solidFill>
              </a:rPr>
              <a:t>Walk-in</a:t>
            </a:r>
          </a:p>
          <a:p>
            <a:pPr marL="342900" indent="-342900" defTabSz="457200">
              <a:buFont typeface="Arial"/>
              <a:buChar char="•"/>
            </a:pPr>
            <a:r>
              <a:rPr lang="en-US" sz="2400" dirty="0" smtClean="0">
                <a:solidFill>
                  <a:srgbClr val="461D7C"/>
                </a:solidFill>
              </a:rPr>
              <a:t>On-line</a:t>
            </a:r>
            <a:endParaRPr lang="en-US" sz="2400" dirty="0">
              <a:solidFill>
                <a:srgbClr val="461D7C"/>
              </a:solidFill>
            </a:endParaRPr>
          </a:p>
        </p:txBody>
      </p:sp>
      <p:sp>
        <p:nvSpPr>
          <p:cNvPr id="13" name="TextBox 12"/>
          <p:cNvSpPr txBox="1"/>
          <p:nvPr/>
        </p:nvSpPr>
        <p:spPr>
          <a:xfrm>
            <a:off x="4953000" y="4572000"/>
            <a:ext cx="2677303" cy="830997"/>
          </a:xfrm>
          <a:prstGeom prst="rect">
            <a:avLst/>
          </a:prstGeom>
          <a:noFill/>
        </p:spPr>
        <p:txBody>
          <a:bodyPr wrap="square" rtlCol="0">
            <a:spAutoFit/>
          </a:bodyPr>
          <a:lstStyle/>
          <a:p>
            <a:pPr algn="ctr" defTabSz="457200"/>
            <a:r>
              <a:rPr lang="en-US" sz="2400" dirty="0">
                <a:solidFill>
                  <a:srgbClr val="461D7C"/>
                </a:solidFill>
              </a:rPr>
              <a:t>SUPPLEMENTAL INSTRUCTION</a:t>
            </a:r>
          </a:p>
        </p:txBody>
      </p:sp>
      <p:sp>
        <p:nvSpPr>
          <p:cNvPr id="14" name="TextBox 13"/>
          <p:cNvSpPr txBox="1"/>
          <p:nvPr/>
        </p:nvSpPr>
        <p:spPr>
          <a:xfrm>
            <a:off x="1158204" y="4534857"/>
            <a:ext cx="3394202" cy="830997"/>
          </a:xfrm>
          <a:prstGeom prst="rect">
            <a:avLst/>
          </a:prstGeom>
          <a:noFill/>
        </p:spPr>
        <p:txBody>
          <a:bodyPr wrap="square" rtlCol="0">
            <a:spAutoFit/>
          </a:bodyPr>
          <a:lstStyle/>
          <a:p>
            <a:pPr algn="ctr" defTabSz="457200"/>
            <a:r>
              <a:rPr lang="en-US" sz="2400" dirty="0" smtClean="0">
                <a:solidFill>
                  <a:srgbClr val="461D7C"/>
                </a:solidFill>
              </a:rPr>
              <a:t>WORKSHOPS and Outreach</a:t>
            </a:r>
            <a:endParaRPr lang="en-US" sz="2400" dirty="0">
              <a:solidFill>
                <a:srgbClr val="461D7C"/>
              </a:solidFill>
            </a:endParaRPr>
          </a:p>
        </p:txBody>
      </p:sp>
      <p:sp>
        <p:nvSpPr>
          <p:cNvPr id="15" name="TextBox 14"/>
          <p:cNvSpPr txBox="1"/>
          <p:nvPr/>
        </p:nvSpPr>
        <p:spPr>
          <a:xfrm>
            <a:off x="1523999" y="2095892"/>
            <a:ext cx="2974359" cy="1200329"/>
          </a:xfrm>
          <a:prstGeom prst="rect">
            <a:avLst/>
          </a:prstGeom>
          <a:noFill/>
        </p:spPr>
        <p:txBody>
          <a:bodyPr wrap="square" rtlCol="0">
            <a:spAutoFit/>
          </a:bodyPr>
          <a:lstStyle/>
          <a:p>
            <a:pPr algn="ctr" defTabSz="457200"/>
            <a:r>
              <a:rPr lang="en-US" sz="2400" dirty="0" smtClean="0">
                <a:solidFill>
                  <a:srgbClr val="461D7C"/>
                </a:solidFill>
              </a:rPr>
              <a:t>CONSULTATIONS</a:t>
            </a:r>
          </a:p>
          <a:p>
            <a:pPr marL="342900" indent="-342900" defTabSz="457200">
              <a:buFont typeface="Arial" pitchFamily="34" charset="0"/>
              <a:buChar char="•"/>
            </a:pPr>
            <a:r>
              <a:rPr lang="en-US" sz="2400" dirty="0" smtClean="0">
                <a:solidFill>
                  <a:srgbClr val="461D7C"/>
                </a:solidFill>
              </a:rPr>
              <a:t>Students</a:t>
            </a:r>
          </a:p>
          <a:p>
            <a:pPr marL="342900" indent="-342900" defTabSz="457200">
              <a:buFont typeface="Arial" pitchFamily="34" charset="0"/>
              <a:buChar char="•"/>
            </a:pPr>
            <a:r>
              <a:rPr lang="en-US" sz="2400" dirty="0" smtClean="0">
                <a:solidFill>
                  <a:srgbClr val="461D7C"/>
                </a:solidFill>
              </a:rPr>
              <a:t>Faculty</a:t>
            </a:r>
            <a:endParaRPr lang="en-US" sz="2400" dirty="0">
              <a:solidFill>
                <a:srgbClr val="461D7C"/>
              </a:solidFill>
            </a:endParaRPr>
          </a:p>
        </p:txBody>
      </p:sp>
      <p:sp>
        <p:nvSpPr>
          <p:cNvPr id="6" name="Rectangle 5"/>
          <p:cNvSpPr/>
          <p:nvPr/>
        </p:nvSpPr>
        <p:spPr>
          <a:xfrm>
            <a:off x="5484581" y="2699574"/>
            <a:ext cx="2897419" cy="923330"/>
          </a:xfrm>
          <a:prstGeom prst="rect">
            <a:avLst/>
          </a:prstGeom>
        </p:spPr>
        <p:txBody>
          <a:bodyPr wrap="square">
            <a:spAutoFit/>
          </a:bodyPr>
          <a:lstStyle/>
          <a:p>
            <a:pPr defTabSz="457200"/>
            <a:r>
              <a:rPr lang="en-US" dirty="0">
                <a:solidFill>
                  <a:srgbClr val="461D7C"/>
                </a:solidFill>
              </a:rPr>
              <a:t>	</a:t>
            </a:r>
            <a:endParaRPr lang="en-US" sz="1050" dirty="0">
              <a:solidFill>
                <a:srgbClr val="461D7C"/>
              </a:solidFill>
            </a:endParaRPr>
          </a:p>
          <a:p>
            <a:pPr defTabSz="457200"/>
            <a:endParaRPr lang="en-US" dirty="0">
              <a:solidFill>
                <a:srgbClr val="461D7C"/>
              </a:solidFill>
            </a:endParaRPr>
          </a:p>
          <a:p>
            <a:pPr defTabSz="457200"/>
            <a:endParaRPr lang="en-US" dirty="0">
              <a:solidFill>
                <a:srgbClr val="461D7C"/>
              </a:solidFill>
            </a:endParaRPr>
          </a:p>
        </p:txBody>
      </p:sp>
      <p:sp>
        <p:nvSpPr>
          <p:cNvPr id="2" name="TextBox 1"/>
          <p:cNvSpPr txBox="1"/>
          <p:nvPr/>
        </p:nvSpPr>
        <p:spPr>
          <a:xfrm>
            <a:off x="0" y="1270411"/>
            <a:ext cx="9144000" cy="523220"/>
          </a:xfrm>
          <a:prstGeom prst="rect">
            <a:avLst/>
          </a:prstGeom>
          <a:noFill/>
        </p:spPr>
        <p:txBody>
          <a:bodyPr wrap="square" rtlCol="0">
            <a:spAutoFit/>
          </a:bodyPr>
          <a:lstStyle/>
          <a:p>
            <a:pPr algn="ctr"/>
            <a:r>
              <a:rPr lang="en-US" sz="2800" dirty="0" smtClean="0">
                <a:solidFill>
                  <a:schemeClr val="tx1">
                    <a:lumMod val="50000"/>
                  </a:schemeClr>
                </a:solidFill>
              </a:rPr>
              <a:t>Learning Strategies        Academic Support</a:t>
            </a:r>
            <a:endParaRPr lang="en-US" sz="2800" dirty="0">
              <a:solidFill>
                <a:schemeClr val="tx1">
                  <a:lumMod val="50000"/>
                </a:schemeClr>
              </a:solidFill>
            </a:endParaRPr>
          </a:p>
        </p:txBody>
      </p:sp>
      <p:sp>
        <p:nvSpPr>
          <p:cNvPr id="4" name="TextBox 3"/>
          <p:cNvSpPr txBox="1"/>
          <p:nvPr/>
        </p:nvSpPr>
        <p:spPr>
          <a:xfrm>
            <a:off x="952500" y="5754469"/>
            <a:ext cx="8001000" cy="646331"/>
          </a:xfrm>
          <a:prstGeom prst="rect">
            <a:avLst/>
          </a:prstGeom>
          <a:noFill/>
        </p:spPr>
        <p:txBody>
          <a:bodyPr wrap="square" rtlCol="0">
            <a:spAutoFit/>
          </a:bodyPr>
          <a:lstStyle/>
          <a:p>
            <a:r>
              <a:rPr lang="en-US" i="1" dirty="0" smtClean="0"/>
              <a:t>All CAS Services have been documented to improve academic performance and student retention</a:t>
            </a:r>
            <a:endParaRPr lang="en-US" i="1" dirty="0"/>
          </a:p>
        </p:txBody>
      </p:sp>
    </p:spTree>
    <p:custDataLst>
      <p:tags r:id="rId1"/>
    </p:custDataLst>
    <p:extLst>
      <p:ext uri="{BB962C8B-B14F-4D97-AF65-F5344CB8AC3E}">
        <p14:creationId xmlns:p14="http://schemas.microsoft.com/office/powerpoint/2010/main" val="1167978477"/>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257800"/>
            <a:ext cx="8488363" cy="1371600"/>
          </a:xfrm>
        </p:spPr>
        <p:txBody>
          <a:bodyPr/>
          <a:lstStyle/>
          <a:p>
            <a:pPr algn="ctr" eaLnBrk="1" hangingPunct="1"/>
            <a:r>
              <a:rPr lang="en-US" sz="4000" dirty="0" smtClean="0"/>
              <a:t>Presidential Award </a:t>
            </a:r>
            <a:br>
              <a:rPr lang="en-US" sz="4000" dirty="0" smtClean="0"/>
            </a:br>
            <a:r>
              <a:rPr lang="en-US" sz="2800" dirty="0" smtClean="0"/>
              <a:t>White House Oval Office </a:t>
            </a:r>
            <a:br>
              <a:rPr lang="en-US" sz="2800" dirty="0" smtClean="0"/>
            </a:br>
            <a:r>
              <a:rPr lang="en-US" sz="2800" dirty="0" smtClean="0"/>
              <a:t>November 16, 2007</a:t>
            </a:r>
          </a:p>
        </p:txBody>
      </p:sp>
      <p:pic>
        <p:nvPicPr>
          <p:cNvPr id="7171" name="Picture 3" descr="White House Photo"/>
          <p:cNvPicPr>
            <a:picLocks noGrp="1" noChangeAspect="1" noChangeArrowheads="1"/>
          </p:cNvPicPr>
          <p:nvPr>
            <p:ph idx="1"/>
          </p:nvPr>
        </p:nvPicPr>
        <p:blipFill>
          <a:blip r:embed="rId2" cstate="print"/>
          <a:srcRect/>
          <a:stretch>
            <a:fillRect/>
          </a:stretch>
        </p:blipFill>
        <p:spPr>
          <a:xfrm>
            <a:off x="0" y="1447800"/>
            <a:ext cx="4419600" cy="3151188"/>
          </a:xfrm>
        </p:spPr>
      </p:pic>
      <p:sp>
        <p:nvSpPr>
          <p:cNvPr id="7172" name="Text Box 4"/>
          <p:cNvSpPr txBox="1">
            <a:spLocks noChangeArrowheads="1"/>
          </p:cNvSpPr>
          <p:nvPr/>
        </p:nvSpPr>
        <p:spPr bwMode="auto">
          <a:xfrm>
            <a:off x="7908925" y="3775075"/>
            <a:ext cx="184150" cy="457200"/>
          </a:xfrm>
          <a:prstGeom prst="rect">
            <a:avLst/>
          </a:prstGeom>
          <a:noFill/>
          <a:ln w="9525">
            <a:noFill/>
            <a:miter lim="800000"/>
            <a:headEnd/>
            <a:tailEnd/>
          </a:ln>
        </p:spPr>
        <p:txBody>
          <a:bodyPr wrap="none">
            <a:spAutoFit/>
          </a:bodyPr>
          <a:lstStyle/>
          <a:p>
            <a:endParaRPr lang="en-US"/>
          </a:p>
        </p:txBody>
      </p:sp>
      <p:pic>
        <p:nvPicPr>
          <p:cNvPr id="7173" name="Picture 5" descr="2007-12-30-0404-53"/>
          <p:cNvPicPr>
            <a:picLocks noChangeAspect="1" noChangeArrowheads="1"/>
          </p:cNvPicPr>
          <p:nvPr/>
        </p:nvPicPr>
        <p:blipFill>
          <a:blip r:embed="rId3" cstate="print"/>
          <a:srcRect l="4353" t="10919" r="20271" b="19614"/>
          <a:stretch>
            <a:fillRect/>
          </a:stretch>
        </p:blipFill>
        <p:spPr bwMode="auto">
          <a:xfrm>
            <a:off x="4589463" y="1447800"/>
            <a:ext cx="4554537" cy="3059113"/>
          </a:xfrm>
          <a:prstGeom prst="rect">
            <a:avLst/>
          </a:prstGeom>
          <a:noFill/>
          <a:ln w="9525">
            <a:noFill/>
            <a:miter lim="800000"/>
            <a:headEnd/>
            <a:tailEnd/>
          </a:ln>
        </p:spPr>
      </p:pic>
    </p:spTree>
    <p:extLst>
      <p:ext uri="{BB962C8B-B14F-4D97-AF65-F5344CB8AC3E}">
        <p14:creationId xmlns:p14="http://schemas.microsoft.com/office/powerpoint/2010/main" val="3195765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163286"/>
            <a:ext cx="9300131"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mbrocato\AppData\Local\Microsoft\Windows\Temporary Internet Files\Content.Outlook\YT27GW03\Homep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350" y="3583668"/>
            <a:ext cx="1390650" cy="1390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033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0"/>
            <a:ext cx="7772400" cy="1143000"/>
          </a:xfrm>
        </p:spPr>
        <p:txBody>
          <a:bodyPr/>
          <a:lstStyle/>
          <a:p>
            <a:pPr eaLnBrk="1" hangingPunct="1"/>
            <a:r>
              <a:rPr lang="en-US" smtClean="0"/>
              <a:t> </a:t>
            </a:r>
          </a:p>
        </p:txBody>
      </p:sp>
      <p:sp>
        <p:nvSpPr>
          <p:cNvPr id="31747" name="Rectangle 3"/>
          <p:cNvSpPr>
            <a:spLocks noGrp="1" noChangeArrowheads="1"/>
          </p:cNvSpPr>
          <p:nvPr>
            <p:ph type="body" idx="1"/>
          </p:nvPr>
        </p:nvSpPr>
        <p:spPr>
          <a:xfrm>
            <a:off x="457200" y="762000"/>
            <a:ext cx="8686800" cy="5410200"/>
          </a:xfrm>
        </p:spPr>
        <p:txBody>
          <a:bodyPr/>
          <a:lstStyle/>
          <a:p>
            <a:pPr marL="342900" indent="-342900" algn="ctr" eaLnBrk="1" hangingPunct="1">
              <a:buFont typeface="Wingdings" pitchFamily="2" charset="2"/>
              <a:buNone/>
            </a:pPr>
            <a:r>
              <a:rPr lang="en-US" sz="3600" dirty="0" smtClean="0"/>
              <a:t>Challenge to Dr. Cook’s students</a:t>
            </a:r>
          </a:p>
          <a:p>
            <a:pPr marL="342900" indent="-342900" algn="ctr" eaLnBrk="1" hangingPunct="1">
              <a:buFont typeface="Wingdings" pitchFamily="2" charset="2"/>
              <a:buNone/>
            </a:pPr>
            <a:endParaRPr lang="en-US" sz="3600" dirty="0" smtClean="0"/>
          </a:p>
          <a:p>
            <a:pPr marL="342900" indent="-342900" eaLnBrk="1" hangingPunct="1"/>
            <a:r>
              <a:rPr lang="en-US" dirty="0" smtClean="0"/>
              <a:t>Metacognition Discussion – Sep 23, 2013</a:t>
            </a:r>
          </a:p>
          <a:p>
            <a:pPr marL="342900" indent="-342900" eaLnBrk="1" hangingPunct="1">
              <a:buNone/>
            </a:pPr>
            <a:endParaRPr lang="en-US" dirty="0" smtClean="0"/>
          </a:p>
          <a:p>
            <a:pPr marL="342900" indent="-342900" eaLnBrk="1" hangingPunct="1"/>
            <a:r>
              <a:rPr lang="en-US" dirty="0" smtClean="0"/>
              <a:t>Average on Exam 2: 120 (80%)</a:t>
            </a:r>
          </a:p>
          <a:p>
            <a:pPr marL="342900" indent="-342900" eaLnBrk="1" hangingPunct="1">
              <a:buFont typeface="Wingdings" pitchFamily="2" charset="2"/>
              <a:buNone/>
            </a:pPr>
            <a:endParaRPr lang="en-US" dirty="0" smtClean="0"/>
          </a:p>
          <a:p>
            <a:pPr marL="342900" indent="-342900" algn="ctr" eaLnBrk="1" hangingPunct="1">
              <a:buFont typeface="Wingdings" pitchFamily="2" charset="2"/>
              <a:buNone/>
            </a:pPr>
            <a:r>
              <a:rPr lang="en-US" dirty="0" smtClean="0"/>
              <a:t>How do I know you CAN do this?</a:t>
            </a:r>
          </a:p>
          <a:p>
            <a:pPr marL="342900" indent="-342900" algn="ctr" eaLnBrk="1" hangingPunct="1">
              <a:buFont typeface="Wingdings" pitchFamily="2" charset="2"/>
              <a:buNone/>
            </a:pPr>
            <a:r>
              <a:rPr lang="en-US" dirty="0" smtClean="0"/>
              <a:t/>
            </a:r>
            <a:br>
              <a:rPr lang="en-US" dirty="0" smtClean="0"/>
            </a:br>
            <a:r>
              <a:rPr lang="en-US" i="1" dirty="0" smtClean="0"/>
              <a:t>Because students at the </a:t>
            </a:r>
          </a:p>
          <a:p>
            <a:pPr marL="342900" indent="-342900" algn="ctr" eaLnBrk="1" hangingPunct="1">
              <a:buFont typeface="Wingdings" pitchFamily="2" charset="2"/>
              <a:buNone/>
            </a:pPr>
            <a:r>
              <a:rPr lang="en-US" i="1" dirty="0" smtClean="0"/>
              <a:t>LSU Dental School did it!</a:t>
            </a:r>
          </a:p>
          <a:p>
            <a:pPr marL="342900" indent="-342900" eaLnBrk="1" hangingPunct="1">
              <a:buFont typeface="Wingdings" pitchFamily="2" charset="2"/>
              <a:buNone/>
            </a:pPr>
            <a:endParaRPr lang="en-US" sz="3600" dirty="0" smtClean="0">
              <a:solidFill>
                <a:srgbClr val="FF3300"/>
              </a:solidFill>
            </a:endParaRPr>
          </a:p>
          <a:p>
            <a:pPr marL="342900" indent="-342900" eaLnBrk="1" hangingPunct="1">
              <a:buFont typeface="Wingdings" pitchFamily="2" charset="2"/>
              <a:buNone/>
            </a:pPr>
            <a:endParaRPr lang="en-US" sz="3600" dirty="0" smtClean="0">
              <a:solidFill>
                <a:srgbClr val="FF3300"/>
              </a:solidFill>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066800" y="0"/>
            <a:ext cx="7772400" cy="1143000"/>
          </a:xfrm>
        </p:spPr>
        <p:txBody>
          <a:bodyPr/>
          <a:lstStyle/>
          <a:p>
            <a:r>
              <a:rPr lang="en-US"/>
              <a:t> </a:t>
            </a:r>
          </a:p>
        </p:txBody>
      </p:sp>
      <p:sp>
        <p:nvSpPr>
          <p:cNvPr id="182275" name="Rectangle 3"/>
          <p:cNvSpPr>
            <a:spLocks noGrp="1" noChangeArrowheads="1"/>
          </p:cNvSpPr>
          <p:nvPr>
            <p:ph type="body" idx="1"/>
          </p:nvPr>
        </p:nvSpPr>
        <p:spPr>
          <a:xfrm>
            <a:off x="304800" y="1219200"/>
            <a:ext cx="8839200" cy="5410200"/>
          </a:xfrm>
        </p:spPr>
        <p:txBody>
          <a:bodyPr/>
          <a:lstStyle/>
          <a:p>
            <a:pPr algn="ctr">
              <a:buFont typeface="Wingdings" pitchFamily="2" charset="2"/>
              <a:buNone/>
            </a:pPr>
            <a:r>
              <a:rPr lang="en-US"/>
              <a:t>The 2004 LSU Dental School First Year Class:</a:t>
            </a:r>
          </a:p>
          <a:p>
            <a:pPr algn="ctr">
              <a:buFont typeface="Wingdings" pitchFamily="2" charset="2"/>
              <a:buNone/>
            </a:pPr>
            <a:r>
              <a:rPr lang="en-US"/>
              <a:t>An Amazing Success Story!</a:t>
            </a:r>
          </a:p>
          <a:p>
            <a:pPr algn="ctr">
              <a:buFont typeface="Wingdings" pitchFamily="2" charset="2"/>
              <a:buNone/>
            </a:pPr>
            <a:endParaRPr lang="en-US"/>
          </a:p>
          <a:p>
            <a:r>
              <a:rPr lang="en-US"/>
              <a:t>Metacognition Discussion – August 13, 2004</a:t>
            </a:r>
          </a:p>
          <a:p>
            <a:r>
              <a:rPr lang="en-US"/>
              <a:t>Histology Exam – August 23, 2004</a:t>
            </a:r>
          </a:p>
          <a:p>
            <a:r>
              <a:rPr lang="en-US"/>
              <a:t>Previous class averages:  74 – 78</a:t>
            </a:r>
          </a:p>
          <a:p>
            <a:r>
              <a:rPr lang="en-US"/>
              <a:t>Challenge to class on August 13:  84 average</a:t>
            </a:r>
          </a:p>
          <a:p>
            <a:r>
              <a:rPr lang="en-US"/>
              <a:t>Reported average on August 24: 85!</a:t>
            </a:r>
          </a:p>
          <a:p>
            <a:endParaRPr lang="en-US"/>
          </a:p>
          <a:p>
            <a:pPr>
              <a:buFont typeface="Wingdings" pitchFamily="2" charset="2"/>
              <a:buNone/>
            </a:pPr>
            <a:endParaRPr lang="en-US">
              <a:solidFill>
                <a:srgbClr val="FF3300"/>
              </a:solidFill>
            </a:endParaRPr>
          </a:p>
          <a:p>
            <a:pPr>
              <a:buFont typeface="Wingdings" pitchFamily="2" charset="2"/>
              <a:buNone/>
            </a:pPr>
            <a:endParaRPr lang="en-US">
              <a:solidFill>
                <a:srgbClr val="FF3300"/>
              </a:solidFill>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US" smtClean="0"/>
              <a:t>Writing Exercise</a:t>
            </a:r>
          </a:p>
        </p:txBody>
      </p:sp>
      <p:sp>
        <p:nvSpPr>
          <p:cNvPr id="33795" name="Rectangle 3"/>
          <p:cNvSpPr>
            <a:spLocks noGrp="1" noChangeArrowheads="1"/>
          </p:cNvSpPr>
          <p:nvPr>
            <p:ph type="body" idx="1"/>
          </p:nvPr>
        </p:nvSpPr>
        <p:spPr>
          <a:xfrm>
            <a:off x="533400" y="2438400"/>
            <a:ext cx="7924800" cy="2209800"/>
          </a:xfrm>
        </p:spPr>
        <p:txBody>
          <a:bodyPr/>
          <a:lstStyle/>
          <a:p>
            <a:pPr algn="ctr" eaLnBrk="1" hangingPunct="1">
              <a:buFontTx/>
              <a:buNone/>
            </a:pPr>
            <a:r>
              <a:rPr lang="en-US" sz="4400" smtClean="0"/>
              <a:t>What strategy will you use </a:t>
            </a:r>
          </a:p>
          <a:p>
            <a:pPr algn="ctr" eaLnBrk="1" hangingPunct="1">
              <a:buFontTx/>
              <a:buNone/>
            </a:pPr>
            <a:r>
              <a:rPr lang="en-US" sz="4400" smtClean="0"/>
              <a:t>for the next three weeks?</a:t>
            </a: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9705" y="762000"/>
            <a:ext cx="9144000" cy="1143000"/>
          </a:xfrm>
        </p:spPr>
        <p:txBody>
          <a:bodyPr/>
          <a:lstStyle/>
          <a:p>
            <a:pPr algn="ctr"/>
            <a:r>
              <a:rPr lang="en-US" sz="4000" b="1" dirty="0" smtClean="0"/>
              <a:t>Which one strategy are you most likely to implement for the next test?</a:t>
            </a:r>
            <a:endParaRPr lang="en-US" sz="4000" b="1"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989448486"/>
              </p:ext>
            </p:extLst>
          </p:nvPr>
        </p:nvGraphicFramePr>
        <p:xfrm>
          <a:off x="5105400" y="2286000"/>
          <a:ext cx="3894667" cy="4381500"/>
        </p:xfrm>
        <a:graphic>
          <a:graphicData uri="http://schemas.openxmlformats.org/presentationml/2006/ole">
            <mc:AlternateContent xmlns:mc="http://schemas.openxmlformats.org/markup-compatibility/2006">
              <mc:Choice xmlns:v="urn:schemas-microsoft-com:vml" Requires="v">
                <p:oleObj spid="_x0000_s7198" name="Chart" r:id="rId7" imgW="4571926" imgH="5143422" progId="MSGraph.Chart.8">
                  <p:embed followColorScheme="full"/>
                </p:oleObj>
              </mc:Choice>
              <mc:Fallback>
                <p:oleObj name="Chart" r:id="rId7" imgW="4571926" imgH="5143422" progId="MSGraph.Chart.8">
                  <p:embed followColorScheme="full"/>
                  <p:pic>
                    <p:nvPicPr>
                      <p:cNvPr id="0" name=""/>
                      <p:cNvPicPr/>
                      <p:nvPr/>
                    </p:nvPicPr>
                    <p:blipFill>
                      <a:blip r:embed="rId8"/>
                      <a:stretch>
                        <a:fillRect/>
                      </a:stretch>
                    </p:blipFill>
                    <p:spPr>
                      <a:xfrm>
                        <a:off x="5105400" y="2286000"/>
                        <a:ext cx="3894667" cy="4381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37454" y="2438400"/>
            <a:ext cx="5334000" cy="2971800"/>
          </a:xfrm>
        </p:spPr>
        <p:txBody>
          <a:bodyPr>
            <a:noAutofit/>
          </a:bodyPr>
          <a:lstStyle/>
          <a:p>
            <a:pPr marL="514350" indent="-514350">
              <a:spcAft>
                <a:spcPts val="0"/>
              </a:spcAft>
              <a:buAutoNum type="arabicPeriod"/>
            </a:pPr>
            <a:r>
              <a:rPr lang="en-US" dirty="0" smtClean="0"/>
              <a:t>Do preview review</a:t>
            </a:r>
          </a:p>
          <a:p>
            <a:pPr marL="0" indent="0">
              <a:spcAft>
                <a:spcPts val="0"/>
              </a:spcAft>
              <a:buNone/>
            </a:pPr>
            <a:r>
              <a:rPr lang="en-US" dirty="0" smtClean="0"/>
              <a:t>2. Do homework differently</a:t>
            </a:r>
          </a:p>
          <a:p>
            <a:pPr marL="0" indent="0">
              <a:spcAft>
                <a:spcPts val="0"/>
              </a:spcAft>
              <a:buNone/>
            </a:pPr>
            <a:r>
              <a:rPr lang="en-US" dirty="0" smtClean="0"/>
              <a:t>3. Use the textbook more</a:t>
            </a:r>
          </a:p>
          <a:p>
            <a:pPr marL="0" indent="0">
              <a:spcAft>
                <a:spcPts val="0"/>
              </a:spcAft>
              <a:buNone/>
            </a:pPr>
            <a:r>
              <a:rPr lang="en-US" dirty="0" smtClean="0"/>
              <a:t>4. Do more problems</a:t>
            </a:r>
          </a:p>
          <a:p>
            <a:pPr marL="0" indent="0">
              <a:spcAft>
                <a:spcPts val="0"/>
              </a:spcAft>
              <a:buNone/>
            </a:pPr>
            <a:r>
              <a:rPr lang="en-US" dirty="0" smtClean="0"/>
              <a:t>5. Practice teaching the 	material</a:t>
            </a:r>
          </a:p>
          <a:p>
            <a:pPr marL="0" indent="0">
              <a:spcAft>
                <a:spcPts val="0"/>
              </a:spcAft>
              <a:buNone/>
            </a:pPr>
            <a:r>
              <a:rPr lang="en-US" dirty="0" smtClean="0"/>
              <a:t>6. None of the above</a:t>
            </a:r>
            <a:endParaRPr lang="en-US" dirty="0"/>
          </a:p>
        </p:txBody>
      </p:sp>
      <p:grpSp>
        <p:nvGrpSpPr>
          <p:cNvPr id="8" name="CountdownNew"/>
          <p:cNvGrpSpPr/>
          <p:nvPr>
            <p:custDataLst>
              <p:tags r:id="rId5"/>
            </p:custDataLst>
          </p:nvPr>
        </p:nvGrpSpPr>
        <p:grpSpPr>
          <a:xfrm>
            <a:off x="7874000" y="5842000"/>
            <a:ext cx="1270000" cy="1016000"/>
            <a:chOff x="8318500" y="6032500"/>
            <a:chExt cx="1270000" cy="1016000"/>
          </a:xfrm>
        </p:grpSpPr>
        <p:pic>
          <p:nvPicPr>
            <p:cNvPr id="7"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p:cNvSpPr txBox="1"/>
            <p:nvPr/>
          </p:nvSpPr>
          <p:spPr>
            <a:xfrm>
              <a:off x="8318500" y="6604000"/>
              <a:ext cx="1270000" cy="444500"/>
            </a:xfrm>
            <a:prstGeom prst="rect">
              <a:avLst/>
            </a:prstGeom>
            <a:noFill/>
          </p:spPr>
          <p:txBody>
            <a:bodyPr vert="horz" rtlCol="0">
              <a:noAutofit/>
            </a:bodyPr>
            <a:lstStyle/>
            <a:p>
              <a:pPr algn="ctr"/>
              <a:r>
                <a:rPr lang="en-US" sz="900" b="1" smtClean="0">
                  <a:solidFill>
                    <a:srgbClr val="FFFFFF"/>
                  </a:solidFill>
                  <a:effectLst>
                    <a:prstShdw prst="shdw14" dist="35921" dir="2700000">
                      <a:scrgbClr r="0" g="0" b="0">
                        <a:alpha val="43000"/>
                      </a:scrgbClr>
                    </a:prstShdw>
                  </a:effectLst>
                  <a:latin typeface="Tahoma"/>
                </a:rPr>
                <a:t>Countdown</a:t>
              </a:r>
              <a:endParaRPr lang="en-US" sz="900" b="1">
                <a:solidFill>
                  <a:srgbClr val="FFFFFF"/>
                </a:solidFill>
                <a:effectLst>
                  <a:prstShdw prst="shdw14" dist="35921" dir="2700000">
                    <a:scrgbClr r="0" g="0" b="0">
                      <a:alpha val="43000"/>
                    </a:scrgbClr>
                  </a:prstShdw>
                </a:effectLst>
                <a:latin typeface="Tahoma"/>
              </a:endParaRPr>
            </a:p>
          </p:txBody>
        </p:sp>
        <p:sp>
          <p:nvSpPr>
            <p:cNvPr id="5" name="CDText"/>
            <p:cNvSpPr txBox="1"/>
            <p:nvPr/>
          </p:nvSpPr>
          <p:spPr>
            <a:xfrm>
              <a:off x="8356600" y="6032500"/>
              <a:ext cx="1206500" cy="508000"/>
            </a:xfrm>
            <a:prstGeom prst="rect">
              <a:avLst/>
            </a:prstGeom>
            <a:noFill/>
          </p:spPr>
          <p:txBody>
            <a:bodyPr vert="horz" rtlCol="0" anchor="ctr" anchorCtr="1">
              <a:noAutofit/>
            </a:bodyPr>
            <a:lstStyle/>
            <a:p>
              <a:pPr algn="ctr"/>
              <a:r>
                <a:rPr lang="en-US" b="1" smtClean="0">
                  <a:solidFill>
                    <a:srgbClr val="000000"/>
                  </a:solidFill>
                  <a:latin typeface="Tahoma"/>
                </a:rPr>
                <a:t>10</a:t>
              </a:r>
              <a:endParaRPr lang="en-US" b="1">
                <a:solidFill>
                  <a:srgbClr val="000000"/>
                </a:solidFill>
                <a:latin typeface="Tahoma"/>
              </a:endParaRPr>
            </a:p>
          </p:txBody>
        </p:sp>
      </p:grpSp>
    </p:spTree>
    <p:custDataLst>
      <p:tags r:id="rId2"/>
    </p:custDataLst>
    <p:extLst>
      <p:ext uri="{BB962C8B-B14F-4D97-AF65-F5344CB8AC3E}">
        <p14:creationId xmlns:p14="http://schemas.microsoft.com/office/powerpoint/2010/main" val="270543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752600" y="1905000"/>
            <a:ext cx="6934200" cy="2362200"/>
          </a:xfrm>
          <a:noFill/>
        </p:spPr>
        <p:txBody>
          <a:bodyPr lIns="92075" tIns="46038" rIns="92075" bIns="46038"/>
          <a:lstStyle/>
          <a:p>
            <a:pPr eaLnBrk="1" hangingPunct="1"/>
            <a:r>
              <a:rPr lang="en-US" dirty="0" smtClean="0"/>
              <a:t>If you don’t try it within the next 48 hours...</a:t>
            </a:r>
          </a:p>
        </p:txBody>
      </p:sp>
      <p:sp>
        <p:nvSpPr>
          <p:cNvPr id="34819" name="Rectangle 3"/>
          <p:cNvSpPr>
            <a:spLocks noGrp="1" noChangeArrowheads="1"/>
          </p:cNvSpPr>
          <p:nvPr>
            <p:ph type="subTitle" idx="1"/>
          </p:nvPr>
        </p:nvSpPr>
        <p:spPr>
          <a:xfrm>
            <a:off x="1676400" y="4419600"/>
            <a:ext cx="6705600" cy="685800"/>
          </a:xfrm>
          <a:noFill/>
        </p:spPr>
        <p:txBody>
          <a:bodyPr lIns="92075" tIns="46038" rIns="92075" bIns="46038"/>
          <a:lstStyle/>
          <a:p>
            <a:pPr eaLnBrk="1" hangingPunct="1"/>
            <a:r>
              <a:rPr lang="en-US" sz="4000" smtClean="0"/>
              <a:t>… you probably never will.</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609600"/>
            <a:ext cx="7772400" cy="1143000"/>
          </a:xfrm>
        </p:spPr>
        <p:txBody>
          <a:bodyPr/>
          <a:lstStyle/>
          <a:p>
            <a:pPr eaLnBrk="1" hangingPunct="1"/>
            <a:r>
              <a:rPr lang="en-US" dirty="0" smtClean="0"/>
              <a:t>Final Note</a:t>
            </a:r>
          </a:p>
        </p:txBody>
      </p:sp>
      <p:sp>
        <p:nvSpPr>
          <p:cNvPr id="35843" name="Rectangle 3"/>
          <p:cNvSpPr>
            <a:spLocks noGrp="1" noChangeArrowheads="1"/>
          </p:cNvSpPr>
          <p:nvPr>
            <p:ph type="body" idx="1"/>
          </p:nvPr>
        </p:nvSpPr>
        <p:spPr>
          <a:xfrm>
            <a:off x="0" y="1905000"/>
            <a:ext cx="9144000" cy="4953000"/>
          </a:xfrm>
        </p:spPr>
        <p:txBody>
          <a:bodyPr/>
          <a:lstStyle/>
          <a:p>
            <a:pPr eaLnBrk="1" hangingPunct="1">
              <a:buFontTx/>
              <a:buNone/>
            </a:pPr>
            <a:r>
              <a:rPr lang="en-US" dirty="0" smtClean="0"/>
              <a:t>   Please visit our website at www.cas.lsu.edu.</a:t>
            </a:r>
          </a:p>
          <a:p>
            <a:pPr eaLnBrk="1" hangingPunct="1">
              <a:buFontTx/>
              <a:buNone/>
            </a:pPr>
            <a:r>
              <a:rPr lang="en-US" dirty="0" smtClean="0"/>
              <a:t>   We have on-line workshops and information that will teach you even more effective study strategies.  We wish you a fantastically successful future!</a:t>
            </a:r>
            <a:endParaRPr lang="en-US" sz="3600" b="1" i="1" dirty="0" smtClean="0">
              <a:solidFill>
                <a:schemeClr val="tx2"/>
              </a:solidFill>
              <a:latin typeface="+mj-lt"/>
            </a:endParaRPr>
          </a:p>
          <a:p>
            <a:pPr eaLnBrk="1" hangingPunct="1">
              <a:buFontTx/>
              <a:buNone/>
            </a:pPr>
            <a:r>
              <a:rPr lang="en-US" sz="3600" b="1" i="1" dirty="0" smtClean="0">
                <a:solidFill>
                  <a:schemeClr val="tx2"/>
                </a:solidFill>
                <a:latin typeface="+mj-lt"/>
              </a:rPr>
              <a:t>			</a:t>
            </a:r>
            <a:r>
              <a:rPr lang="en-US" sz="3600" b="1" i="1" dirty="0">
                <a:solidFill>
                  <a:schemeClr val="tx2"/>
                </a:solidFill>
                <a:latin typeface="+mj-lt"/>
              </a:rPr>
              <a:t>The Center for Academic Success</a:t>
            </a:r>
            <a:br>
              <a:rPr lang="en-US" sz="3600" b="1" i="1" dirty="0">
                <a:solidFill>
                  <a:schemeClr val="tx2"/>
                </a:solidFill>
                <a:latin typeface="+mj-lt"/>
              </a:rPr>
            </a:br>
            <a:r>
              <a:rPr lang="en-US" sz="3600" b="1" i="1" dirty="0" smtClean="0">
                <a:solidFill>
                  <a:schemeClr val="tx2"/>
                </a:solidFill>
                <a:latin typeface="+mj-lt"/>
              </a:rPr>
              <a:t>		B-31 </a:t>
            </a:r>
            <a:r>
              <a:rPr lang="en-US" sz="3600" b="1" i="1" dirty="0">
                <a:solidFill>
                  <a:schemeClr val="tx2"/>
                </a:solidFill>
                <a:latin typeface="+mj-lt"/>
              </a:rPr>
              <a:t>Coates Hall</a:t>
            </a:r>
            <a:br>
              <a:rPr lang="en-US" sz="3600" b="1" i="1" dirty="0">
                <a:solidFill>
                  <a:schemeClr val="tx2"/>
                </a:solidFill>
                <a:latin typeface="+mj-lt"/>
              </a:rPr>
            </a:br>
            <a:r>
              <a:rPr lang="en-US" sz="3600" b="1" i="1" dirty="0" smtClean="0">
                <a:solidFill>
                  <a:schemeClr val="tx2"/>
                </a:solidFill>
                <a:latin typeface="+mj-lt"/>
              </a:rPr>
              <a:t>		www.cas.lsu.edu</a:t>
            </a:r>
            <a:r>
              <a:rPr lang="en-US" dirty="0"/>
              <a:t>	</a:t>
            </a:r>
            <a:r>
              <a:rPr lang="en-US" dirty="0" smtClean="0"/>
              <a:t>			  </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143000"/>
            <a:ext cx="8610600" cy="609600"/>
          </a:xfrm>
        </p:spPr>
        <p:txBody>
          <a:bodyPr/>
          <a:lstStyle/>
          <a:p>
            <a:pPr algn="ctr" eaLnBrk="1" hangingPunct="1"/>
            <a:r>
              <a:rPr lang="en-US" sz="3600" b="1" dirty="0" smtClean="0"/>
              <a:t>The Story of Four LSU Chem 1201Students</a:t>
            </a:r>
            <a:r>
              <a:rPr lang="en-US" sz="3600" dirty="0" smtClean="0"/>
              <a:t/>
            </a:r>
            <a:br>
              <a:rPr lang="en-US" sz="3600" dirty="0" smtClean="0"/>
            </a:br>
            <a:r>
              <a:rPr lang="en-US" sz="4000" dirty="0" smtClean="0"/>
              <a:t> </a:t>
            </a:r>
          </a:p>
        </p:txBody>
      </p:sp>
      <p:sp>
        <p:nvSpPr>
          <p:cNvPr id="6147" name="Rectangle 3"/>
          <p:cNvSpPr>
            <a:spLocks noGrp="1" noChangeArrowheads="1"/>
          </p:cNvSpPr>
          <p:nvPr>
            <p:ph type="body" idx="1"/>
          </p:nvPr>
        </p:nvSpPr>
        <p:spPr>
          <a:xfrm>
            <a:off x="609600" y="2057400"/>
            <a:ext cx="8153400" cy="4191000"/>
          </a:xfrm>
        </p:spPr>
        <p:txBody>
          <a:bodyPr/>
          <a:lstStyle/>
          <a:p>
            <a:pPr eaLnBrk="1" hangingPunct="1">
              <a:lnSpc>
                <a:spcPct val="90000"/>
              </a:lnSpc>
            </a:pPr>
            <a:r>
              <a:rPr lang="en-US" sz="2800" dirty="0" smtClean="0"/>
              <a:t>Robert</a:t>
            </a:r>
            <a:r>
              <a:rPr lang="en-US" sz="2800" dirty="0"/>
              <a:t>	</a:t>
            </a:r>
            <a:r>
              <a:rPr lang="en-US" sz="2800" dirty="0" smtClean="0"/>
              <a:t>			</a:t>
            </a:r>
            <a:r>
              <a:rPr lang="en-US" sz="2800" dirty="0" smtClean="0">
                <a:solidFill>
                  <a:srgbClr val="FF3300"/>
                </a:solidFill>
              </a:rPr>
              <a:t> 	</a:t>
            </a:r>
            <a:r>
              <a:rPr lang="en-US" sz="2800" dirty="0" smtClean="0"/>
              <a:t>Final Grade:</a:t>
            </a:r>
          </a:p>
          <a:p>
            <a:pPr eaLnBrk="1" hangingPunct="1">
              <a:lnSpc>
                <a:spcPct val="90000"/>
              </a:lnSpc>
              <a:buFontTx/>
              <a:buNone/>
            </a:pPr>
            <a:r>
              <a:rPr lang="en-US" sz="2800" dirty="0" smtClean="0"/>
              <a:t>     42,  </a:t>
            </a:r>
            <a:r>
              <a:rPr lang="en-US" sz="2800" u="sng" dirty="0" smtClean="0">
                <a:solidFill>
                  <a:srgbClr val="FF3300"/>
                </a:solidFill>
              </a:rPr>
              <a:t>100, 100, 100</a:t>
            </a:r>
            <a:r>
              <a:rPr lang="en-US" sz="2800" dirty="0" smtClean="0">
                <a:solidFill>
                  <a:srgbClr val="FF3300"/>
                </a:solidFill>
              </a:rPr>
              <a:t>				A</a:t>
            </a:r>
            <a:endParaRPr lang="en-US" sz="2800" u="sng" dirty="0" smtClean="0">
              <a:solidFill>
                <a:srgbClr val="FF3300"/>
              </a:solidFill>
            </a:endParaRPr>
          </a:p>
          <a:p>
            <a:pPr eaLnBrk="1" hangingPunct="1"/>
            <a:r>
              <a:rPr lang="en-US" sz="2800" dirty="0" smtClean="0"/>
              <a:t>Kristy</a:t>
            </a:r>
          </a:p>
          <a:p>
            <a:pPr eaLnBrk="1" hangingPunct="1">
              <a:buNone/>
            </a:pPr>
            <a:r>
              <a:rPr lang="en-US" sz="2800" dirty="0" smtClean="0">
                <a:solidFill>
                  <a:srgbClr val="FF3300"/>
                </a:solidFill>
              </a:rPr>
              <a:t>	</a:t>
            </a:r>
            <a:r>
              <a:rPr lang="en-US" sz="2800" dirty="0" smtClean="0"/>
              <a:t>  60,  </a:t>
            </a:r>
            <a:r>
              <a:rPr lang="en-US" sz="2800" u="sng" dirty="0" smtClean="0">
                <a:solidFill>
                  <a:srgbClr val="FF3300"/>
                </a:solidFill>
              </a:rPr>
              <a:t>100, 99, 84</a:t>
            </a:r>
            <a:r>
              <a:rPr lang="en-US" sz="2800" dirty="0" smtClean="0">
                <a:solidFill>
                  <a:srgbClr val="FF3300"/>
                </a:solidFill>
              </a:rPr>
              <a:t>				A</a:t>
            </a:r>
            <a:endParaRPr lang="en-US" sz="2800" u="sng" dirty="0" smtClean="0">
              <a:solidFill>
                <a:srgbClr val="FF3300"/>
              </a:solidFill>
            </a:endParaRPr>
          </a:p>
          <a:p>
            <a:pPr eaLnBrk="1" hangingPunct="1">
              <a:lnSpc>
                <a:spcPct val="90000"/>
              </a:lnSpc>
            </a:pPr>
            <a:r>
              <a:rPr lang="en-US" sz="2800" dirty="0" smtClean="0"/>
              <a:t>Blanche</a:t>
            </a:r>
          </a:p>
          <a:p>
            <a:pPr eaLnBrk="1" hangingPunct="1">
              <a:lnSpc>
                <a:spcPct val="90000"/>
              </a:lnSpc>
              <a:buNone/>
            </a:pPr>
            <a:r>
              <a:rPr lang="en-US" sz="2800" dirty="0" smtClean="0">
                <a:solidFill>
                  <a:srgbClr val="FF3300"/>
                </a:solidFill>
              </a:rPr>
              <a:t>	</a:t>
            </a:r>
            <a:r>
              <a:rPr lang="en-US" sz="2800" dirty="0" smtClean="0"/>
              <a:t>  63   </a:t>
            </a:r>
            <a:r>
              <a:rPr lang="en-US" sz="2800" u="sng" dirty="0" smtClean="0">
                <a:solidFill>
                  <a:srgbClr val="FF0000"/>
                </a:solidFill>
              </a:rPr>
              <a:t>79, 87, 100</a:t>
            </a:r>
            <a:r>
              <a:rPr lang="en-US" sz="2800" dirty="0" smtClean="0">
                <a:solidFill>
                  <a:srgbClr val="FF0000"/>
                </a:solidFill>
              </a:rPr>
              <a:t>				A</a:t>
            </a:r>
            <a:endParaRPr lang="en-US" sz="2800" dirty="0">
              <a:solidFill>
                <a:srgbClr val="FF0000"/>
              </a:solidFill>
            </a:endParaRPr>
          </a:p>
          <a:p>
            <a:pPr eaLnBrk="1" hangingPunct="1">
              <a:lnSpc>
                <a:spcPct val="90000"/>
              </a:lnSpc>
            </a:pPr>
            <a:r>
              <a:rPr lang="en-US" sz="2800" dirty="0" smtClean="0"/>
              <a:t>Joshua</a:t>
            </a:r>
            <a:endParaRPr lang="en-US" sz="2800" dirty="0"/>
          </a:p>
          <a:p>
            <a:pPr eaLnBrk="1" hangingPunct="1">
              <a:lnSpc>
                <a:spcPct val="90000"/>
              </a:lnSpc>
              <a:buNone/>
            </a:pPr>
            <a:r>
              <a:rPr lang="en-US" sz="2800" dirty="0">
                <a:solidFill>
                  <a:srgbClr val="FF3300"/>
                </a:solidFill>
              </a:rPr>
              <a:t>	</a:t>
            </a:r>
            <a:r>
              <a:rPr lang="en-US" sz="2800" dirty="0"/>
              <a:t> 68, 50, (50), </a:t>
            </a:r>
            <a:r>
              <a:rPr lang="en-US" sz="2800" u="sng" dirty="0">
                <a:solidFill>
                  <a:srgbClr val="FF0000"/>
                </a:solidFill>
              </a:rPr>
              <a:t>87, 87, </a:t>
            </a:r>
            <a:r>
              <a:rPr lang="en-US" sz="2800" u="sng" dirty="0" smtClean="0">
                <a:solidFill>
                  <a:srgbClr val="FF0000"/>
                </a:solidFill>
              </a:rPr>
              <a:t>97 </a:t>
            </a:r>
            <a:r>
              <a:rPr lang="en-US" sz="2800" dirty="0">
                <a:solidFill>
                  <a:srgbClr val="FF0000"/>
                </a:solidFill>
              </a:rPr>
              <a:t>		</a:t>
            </a:r>
            <a:r>
              <a:rPr lang="en-US" sz="2800" dirty="0" smtClean="0">
                <a:solidFill>
                  <a:srgbClr val="FF0000"/>
                </a:solidFill>
              </a:rPr>
              <a:t>	A</a:t>
            </a:r>
            <a:endParaRPr lang="en-US" sz="2800" dirty="0">
              <a:solidFill>
                <a:srgbClr val="FF0000"/>
              </a:solidFill>
            </a:endParaRPr>
          </a:p>
          <a:p>
            <a:pPr eaLnBrk="1" hangingPunct="1">
              <a:lnSpc>
                <a:spcPct val="90000"/>
              </a:lnSpc>
              <a:buNone/>
            </a:pPr>
            <a:endParaRPr lang="en-US" sz="2800" dirty="0" smtClean="0">
              <a:solidFill>
                <a:srgbClr val="FF0000"/>
              </a:solidFill>
            </a:endParaRPr>
          </a:p>
          <a:p>
            <a:pPr eaLnBrk="1" hangingPunct="1">
              <a:lnSpc>
                <a:spcPct val="90000"/>
              </a:lnSpc>
              <a:buNone/>
            </a:pPr>
            <a:endParaRPr lang="en-US" sz="2800" dirty="0">
              <a:solidFill>
                <a:srgbClr val="FF0000"/>
              </a:solidFill>
            </a:endParaRPr>
          </a:p>
          <a:p>
            <a:pPr marL="0" indent="0" eaLnBrk="1" hangingPunct="1">
              <a:lnSpc>
                <a:spcPct val="90000"/>
              </a:lnSpc>
              <a:buNone/>
            </a:pPr>
            <a:endParaRPr lang="en-US" sz="2800" dirty="0" smtClean="0">
              <a:solidFill>
                <a:srgbClr val="FF0000"/>
              </a:solidFill>
            </a:endParaRPr>
          </a:p>
          <a:p>
            <a:pPr eaLnBrk="1" hangingPunct="1">
              <a:lnSpc>
                <a:spcPct val="90000"/>
              </a:lnSpc>
              <a:buFontTx/>
              <a:buNone/>
            </a:pPr>
            <a:endParaRPr lang="en-US" sz="2800" u="sng" dirty="0" smtClean="0">
              <a:solidFill>
                <a:srgbClr val="FF3300"/>
              </a:solidFill>
            </a:endParaRPr>
          </a:p>
          <a:p>
            <a:pPr eaLnBrk="1" hangingPunct="1">
              <a:lnSpc>
                <a:spcPct val="90000"/>
              </a:lnSpc>
              <a:buFontTx/>
              <a:buNone/>
            </a:pPr>
            <a:endParaRPr lang="en-US" sz="2800" dirty="0" smtClean="0">
              <a:solidFill>
                <a:srgbClr val="FF3300"/>
              </a:solidFill>
            </a:endParaRPr>
          </a:p>
          <a:p>
            <a:pPr eaLnBrk="1" hangingPunct="1">
              <a:lnSpc>
                <a:spcPct val="90000"/>
              </a:lnSpc>
              <a:buFontTx/>
              <a:buNone/>
            </a:pPr>
            <a:endParaRPr lang="en-US" sz="2800" dirty="0" smtClean="0">
              <a:solidFill>
                <a:srgbClr val="FF3300"/>
              </a:solidFill>
            </a:endParaRPr>
          </a:p>
          <a:p>
            <a:pPr eaLnBrk="1" hangingPunct="1">
              <a:lnSpc>
                <a:spcPct val="90000"/>
              </a:lnSpc>
              <a:buFontTx/>
              <a:buNone/>
            </a:pPr>
            <a:endParaRPr lang="en-US" sz="2800" dirty="0" smtClean="0">
              <a:solidFill>
                <a:srgbClr val="FF3300"/>
              </a:solidFill>
            </a:endParaRPr>
          </a:p>
          <a:p>
            <a:pPr eaLnBrk="1" hangingPunct="1">
              <a:lnSpc>
                <a:spcPct val="90000"/>
              </a:lnSpc>
              <a:buFontTx/>
              <a:buNone/>
            </a:pPr>
            <a:endParaRPr lang="en-US" dirty="0" smtClean="0">
              <a:solidFill>
                <a:srgbClr val="FF33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838200"/>
            <a:ext cx="7772400" cy="1143000"/>
          </a:xfrm>
        </p:spPr>
        <p:txBody>
          <a:bodyPr/>
          <a:lstStyle/>
          <a:p>
            <a:pPr eaLnBrk="1" hangingPunct="1"/>
            <a:r>
              <a:rPr lang="en-US" smtClean="0"/>
              <a:t>Get the Most Out of Homework</a:t>
            </a:r>
          </a:p>
        </p:txBody>
      </p:sp>
      <p:sp>
        <p:nvSpPr>
          <p:cNvPr id="29699" name="Rectangle 3"/>
          <p:cNvSpPr>
            <a:spLocks noGrp="1" noChangeArrowheads="1"/>
          </p:cNvSpPr>
          <p:nvPr>
            <p:ph type="body" idx="1"/>
          </p:nvPr>
        </p:nvSpPr>
        <p:spPr>
          <a:xfrm>
            <a:off x="533400" y="2362200"/>
            <a:ext cx="7772400" cy="4114800"/>
          </a:xfrm>
        </p:spPr>
        <p:txBody>
          <a:bodyPr/>
          <a:lstStyle/>
          <a:p>
            <a:pPr eaLnBrk="1" hangingPunct="1">
              <a:lnSpc>
                <a:spcPct val="90000"/>
              </a:lnSpc>
            </a:pPr>
            <a:r>
              <a:rPr lang="en-US" sz="3600" smtClean="0"/>
              <a:t>Start the problems early--the day they are assigned</a:t>
            </a:r>
          </a:p>
          <a:p>
            <a:pPr eaLnBrk="1" hangingPunct="1">
              <a:lnSpc>
                <a:spcPct val="90000"/>
              </a:lnSpc>
            </a:pPr>
            <a:r>
              <a:rPr lang="en-US" sz="3600" b="1" smtClean="0"/>
              <a:t>Do not flip back to see example problems; work them yourself!</a:t>
            </a:r>
          </a:p>
          <a:p>
            <a:pPr eaLnBrk="1" hangingPunct="1">
              <a:lnSpc>
                <a:spcPct val="90000"/>
              </a:lnSpc>
            </a:pPr>
            <a:r>
              <a:rPr lang="en-US" sz="3600" smtClean="0"/>
              <a:t>Don’t give up too soon (&lt;15 min.)</a:t>
            </a:r>
          </a:p>
          <a:p>
            <a:pPr eaLnBrk="1" hangingPunct="1">
              <a:lnSpc>
                <a:spcPct val="90000"/>
              </a:lnSpc>
            </a:pPr>
            <a:r>
              <a:rPr lang="en-US" sz="3600" smtClean="0"/>
              <a:t>Don’t spend too much time (&gt;30 min.)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wn Arrow Callout 5"/>
          <p:cNvSpPr/>
          <p:nvPr/>
        </p:nvSpPr>
        <p:spPr bwMode="auto">
          <a:xfrm>
            <a:off x="457200" y="1520790"/>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29570"/>
            <a:ext cx="8381999" cy="1143000"/>
          </a:xfrm>
          <a:prstGeom prst="rect">
            <a:avLst/>
          </a:prstGeom>
        </p:spPr>
        <p:txBody>
          <a:bodyPr anchor="ctr">
            <a:normAutofit fontScale="85000" lnSpcReduction="10000"/>
          </a:bodyPr>
          <a:lstStyle/>
          <a:p>
            <a:pPr algn="ctr" defTabSz="457200" eaLnBrk="1" hangingPunct="1"/>
            <a:r>
              <a:rPr lang="en-US" sz="4400" dirty="0" smtClean="0"/>
              <a:t>Performance in Gen Chem I in 2011 Based on One Learning Strategies Session*</a:t>
            </a:r>
            <a:endParaRPr lang="en-US" sz="4400" dirty="0"/>
          </a:p>
        </p:txBody>
      </p:sp>
      <p:sp>
        <p:nvSpPr>
          <p:cNvPr id="21" name="TextBox 20"/>
          <p:cNvSpPr txBox="1"/>
          <p:nvPr/>
        </p:nvSpPr>
        <p:spPr>
          <a:xfrm>
            <a:off x="609600" y="838200"/>
            <a:ext cx="8557095" cy="2616101"/>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Avg.:		       71.65</a:t>
            </a:r>
            <a:r>
              <a:rPr lang="en-US" sz="2400" dirty="0"/>
              <a:t>%		70.45%	 </a:t>
            </a:r>
            <a:endParaRPr lang="en-US" sz="2400" dirty="0" smtClean="0"/>
          </a:p>
          <a:p>
            <a:r>
              <a:rPr lang="en-US" sz="2400" dirty="0" smtClean="0"/>
              <a:t>Exam 2 Avg.: 		       </a:t>
            </a:r>
            <a:r>
              <a:rPr lang="en-US" sz="2400" dirty="0"/>
              <a:t>77.18%		68.90% </a:t>
            </a:r>
            <a:endParaRPr lang="en-US" sz="2400" dirty="0" smtClean="0"/>
          </a:p>
          <a:p>
            <a:r>
              <a:rPr lang="en-US" sz="2400" dirty="0" smtClean="0"/>
              <a:t>Final course Avg*.: </a:t>
            </a:r>
            <a:r>
              <a:rPr lang="en-US" sz="2400" dirty="0" smtClean="0">
                <a:solidFill>
                  <a:schemeClr val="tx1">
                    <a:lumMod val="60000"/>
                    <a:lumOff val="40000"/>
                  </a:schemeClr>
                </a:solidFill>
              </a:rPr>
              <a:t>	       </a:t>
            </a:r>
            <a:r>
              <a:rPr lang="en-US" sz="2400" dirty="0" smtClean="0">
                <a:solidFill>
                  <a:srgbClr val="FF0000"/>
                </a:solidFill>
              </a:rPr>
              <a:t>81.60%</a:t>
            </a:r>
            <a:r>
              <a:rPr lang="en-US" sz="2400" dirty="0" smtClean="0">
                <a:solidFill>
                  <a:schemeClr val="tx1">
                    <a:lumMod val="60000"/>
                    <a:lumOff val="40000"/>
                  </a:schemeClr>
                </a:solidFill>
              </a:rPr>
              <a:t>		</a:t>
            </a:r>
            <a:r>
              <a:rPr lang="en-US" sz="2400" dirty="0" smtClean="0">
                <a:solidFill>
                  <a:srgbClr val="FF0000"/>
                </a:solidFill>
              </a:rPr>
              <a:t>70.43%</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C</a:t>
            </a:r>
          </a:p>
        </p:txBody>
      </p:sp>
      <p:sp>
        <p:nvSpPr>
          <p:cNvPr id="5" name="TextBox 4"/>
          <p:cNvSpPr txBox="1"/>
          <p:nvPr/>
        </p:nvSpPr>
        <p:spPr>
          <a:xfrm>
            <a:off x="304800" y="4512590"/>
            <a:ext cx="8305800" cy="830997"/>
          </a:xfrm>
          <a:prstGeom prst="rect">
            <a:avLst/>
          </a:prstGeom>
          <a:noFill/>
        </p:spPr>
        <p:txBody>
          <a:bodyPr wrap="square" rtlCol="0">
            <a:spAutoFit/>
          </a:bodyPr>
          <a:lstStyle/>
          <a:p>
            <a:pPr algn="ctr"/>
            <a:r>
              <a:rPr lang="en-US" sz="2400" b="1" dirty="0" smtClean="0"/>
              <a:t>The one 50-min presentation on study and learning strategies resulted in an improvement of one full letter grade!</a:t>
            </a:r>
            <a:endParaRPr lang="en-US" sz="2400" b="1" dirty="0"/>
          </a:p>
        </p:txBody>
      </p:sp>
      <p:sp>
        <p:nvSpPr>
          <p:cNvPr id="2" name="Rectangle 1"/>
          <p:cNvSpPr/>
          <p:nvPr/>
        </p:nvSpPr>
        <p:spPr>
          <a:xfrm>
            <a:off x="193158" y="6248371"/>
            <a:ext cx="8724900" cy="400110"/>
          </a:xfrm>
          <a:prstGeom prst="rect">
            <a:avLst/>
          </a:prstGeom>
        </p:spPr>
        <p:txBody>
          <a:bodyPr wrap="square">
            <a:spAutoFit/>
          </a:bodyPr>
          <a:lstStyle/>
          <a:p>
            <a:r>
              <a:rPr lang="en-US" sz="2000" b="1" dirty="0"/>
              <a:t>*Cook, E.; Kennedy, E.; McGuire, S. Y</a:t>
            </a:r>
            <a:r>
              <a:rPr lang="en-US" sz="2000" b="1" i="1" dirty="0"/>
              <a:t>.  J. Chem. Educ</a:t>
            </a:r>
            <a:r>
              <a:rPr lang="en-US" sz="2000" b="1" dirty="0"/>
              <a:t>., </a:t>
            </a:r>
            <a:r>
              <a:rPr lang="en-US" sz="2000" b="1" dirty="0" smtClean="0"/>
              <a:t>2013, </a:t>
            </a:r>
            <a:r>
              <a:rPr lang="en-US" sz="2000" b="1" dirty="0" smtClean="0"/>
              <a:t>90 </a:t>
            </a:r>
            <a:r>
              <a:rPr lang="en-US" sz="2000" b="1" dirty="0"/>
              <a:t>(8), 961–967</a:t>
            </a:r>
          </a:p>
        </p:txBody>
      </p:sp>
    </p:spTree>
    <p:extLst>
      <p:ext uri="{BB962C8B-B14F-4D97-AF65-F5344CB8AC3E}">
        <p14:creationId xmlns:p14="http://schemas.microsoft.com/office/powerpoint/2010/main" val="1009022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wn Arrow Callout 5"/>
          <p:cNvSpPr/>
          <p:nvPr/>
        </p:nvSpPr>
        <p:spPr bwMode="auto">
          <a:xfrm>
            <a:off x="433955" y="1505527"/>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29570"/>
            <a:ext cx="8153399" cy="1143000"/>
          </a:xfrm>
          <a:prstGeom prst="rect">
            <a:avLst/>
          </a:prstGeom>
        </p:spPr>
        <p:txBody>
          <a:bodyPr anchor="ctr">
            <a:normAutofit fontScale="85000" lnSpcReduction="10000"/>
          </a:bodyPr>
          <a:lstStyle/>
          <a:p>
            <a:pPr algn="ctr" defTabSz="457200" eaLnBrk="1" hangingPunct="1"/>
            <a:r>
              <a:rPr lang="en-US" sz="4400" dirty="0" smtClean="0"/>
              <a:t>Performance in Gen Chem 1202 </a:t>
            </a:r>
            <a:r>
              <a:rPr lang="en-US" sz="4400" dirty="0" err="1" smtClean="0"/>
              <a:t>Sp</a:t>
            </a:r>
            <a:r>
              <a:rPr lang="en-US" sz="4400" dirty="0" smtClean="0"/>
              <a:t> 2013 Based on One Learning Strategies Session</a:t>
            </a:r>
            <a:endParaRPr lang="en-US" sz="4400" dirty="0"/>
          </a:p>
        </p:txBody>
      </p:sp>
      <p:sp>
        <p:nvSpPr>
          <p:cNvPr id="21" name="TextBox 20"/>
          <p:cNvSpPr txBox="1"/>
          <p:nvPr/>
        </p:nvSpPr>
        <p:spPr>
          <a:xfrm>
            <a:off x="609600" y="838200"/>
            <a:ext cx="8557095" cy="2800767"/>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Avg.:		       71.33%</a:t>
            </a:r>
            <a:r>
              <a:rPr lang="en-US" sz="2400" dirty="0"/>
              <a:t>		</a:t>
            </a:r>
            <a:r>
              <a:rPr lang="en-US" dirty="0" smtClean="0"/>
              <a:t>69</a:t>
            </a:r>
            <a:r>
              <a:rPr lang="en-US" sz="2400" dirty="0" smtClean="0"/>
              <a:t>.27%</a:t>
            </a:r>
            <a:r>
              <a:rPr lang="en-US" sz="2400" dirty="0"/>
              <a:t>	 </a:t>
            </a:r>
            <a:endParaRPr lang="en-US" sz="2400" dirty="0" smtClean="0"/>
          </a:p>
          <a:p>
            <a:r>
              <a:rPr lang="en-US" dirty="0" smtClean="0"/>
              <a:t>Homework Total	</a:t>
            </a:r>
            <a:r>
              <a:rPr lang="en-US" dirty="0"/>
              <a:t> </a:t>
            </a:r>
            <a:r>
              <a:rPr lang="en-US" dirty="0" smtClean="0"/>
              <a:t>      169.8	            119.1</a:t>
            </a:r>
            <a:endParaRPr lang="en-US" sz="2400" dirty="0" smtClean="0"/>
          </a:p>
          <a:p>
            <a:r>
              <a:rPr lang="en-US" sz="2400" dirty="0" smtClean="0"/>
              <a:t>Final course Avg*.: </a:t>
            </a:r>
            <a:r>
              <a:rPr lang="en-US" sz="2400" dirty="0" smtClean="0">
                <a:solidFill>
                  <a:schemeClr val="tx1">
                    <a:lumMod val="60000"/>
                    <a:lumOff val="40000"/>
                  </a:schemeClr>
                </a:solidFill>
              </a:rPr>
              <a:t>	       </a:t>
            </a:r>
            <a:r>
              <a:rPr lang="en-US" sz="2400" dirty="0" smtClean="0">
                <a:solidFill>
                  <a:srgbClr val="FF0000"/>
                </a:solidFill>
              </a:rPr>
              <a:t>82.36%</a:t>
            </a:r>
            <a:r>
              <a:rPr lang="en-US" sz="2400" dirty="0" smtClean="0">
                <a:solidFill>
                  <a:schemeClr val="tx1">
                    <a:lumMod val="60000"/>
                    <a:lumOff val="40000"/>
                  </a:schemeClr>
                </a:solidFill>
              </a:rPr>
              <a:t>		</a:t>
            </a:r>
            <a:r>
              <a:rPr lang="en-US" dirty="0" smtClean="0">
                <a:solidFill>
                  <a:srgbClr val="FF0000"/>
                </a:solidFill>
              </a:rPr>
              <a:t>67.71</a:t>
            </a:r>
            <a:r>
              <a:rPr lang="en-US" sz="2400" dirty="0" smtClean="0">
                <a:solidFill>
                  <a:srgbClr val="FF0000"/>
                </a:solidFill>
              </a:rPr>
              <a:t>%</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D</a:t>
            </a:r>
          </a:p>
        </p:txBody>
      </p:sp>
      <p:sp>
        <p:nvSpPr>
          <p:cNvPr id="5" name="TextBox 4"/>
          <p:cNvSpPr txBox="1"/>
          <p:nvPr/>
        </p:nvSpPr>
        <p:spPr>
          <a:xfrm>
            <a:off x="304800" y="4928088"/>
            <a:ext cx="8305800" cy="830997"/>
          </a:xfrm>
          <a:prstGeom prst="rect">
            <a:avLst/>
          </a:prstGeom>
          <a:noFill/>
        </p:spPr>
        <p:txBody>
          <a:bodyPr wrap="square" rtlCol="0">
            <a:spAutoFit/>
          </a:bodyPr>
          <a:lstStyle/>
          <a:p>
            <a:pPr algn="ctr"/>
            <a:r>
              <a:rPr lang="en-US" sz="2400" b="1" dirty="0" smtClean="0"/>
              <a:t>The 50-min presentation on study and learning strategies resulted in an improvement of </a:t>
            </a:r>
            <a:r>
              <a:rPr lang="en-US" b="1" dirty="0" smtClean="0"/>
              <a:t>two</a:t>
            </a:r>
            <a:r>
              <a:rPr lang="en-US" sz="2400" b="1" dirty="0" smtClean="0"/>
              <a:t> letter grades!</a:t>
            </a:r>
            <a:endParaRPr lang="en-US" sz="2400" b="1" dirty="0"/>
          </a:p>
        </p:txBody>
      </p:sp>
    </p:spTree>
    <p:extLst>
      <p:ext uri="{BB962C8B-B14F-4D97-AF65-F5344CB8AC3E}">
        <p14:creationId xmlns:p14="http://schemas.microsoft.com/office/powerpoint/2010/main" val="3879139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457200"/>
            <a:ext cx="7772400" cy="1143000"/>
          </a:xfrm>
        </p:spPr>
        <p:txBody>
          <a:bodyPr/>
          <a:lstStyle/>
          <a:p>
            <a:pPr eaLnBrk="1" hangingPunct="1"/>
            <a:r>
              <a:rPr lang="en-US" smtClean="0"/>
              <a:t>Desired outcomes</a:t>
            </a:r>
          </a:p>
        </p:txBody>
      </p:sp>
      <p:sp>
        <p:nvSpPr>
          <p:cNvPr id="78851" name="Rectangle 3"/>
          <p:cNvSpPr>
            <a:spLocks noGrp="1" noChangeArrowheads="1"/>
          </p:cNvSpPr>
          <p:nvPr>
            <p:ph type="body" idx="1"/>
          </p:nvPr>
        </p:nvSpPr>
        <p:spPr>
          <a:xfrm>
            <a:off x="0" y="1676400"/>
            <a:ext cx="9448800" cy="4572000"/>
          </a:xfrm>
        </p:spPr>
        <p:txBody>
          <a:bodyPr/>
          <a:lstStyle/>
          <a:p>
            <a:pPr eaLnBrk="1" hangingPunct="1"/>
            <a:r>
              <a:rPr lang="en-US" dirty="0" smtClean="0"/>
              <a:t>You will analyze your current learning strategies</a:t>
            </a:r>
          </a:p>
          <a:p>
            <a:pPr eaLnBrk="1" hangingPunct="1">
              <a:buFontTx/>
              <a:buNone/>
            </a:pPr>
            <a:r>
              <a:rPr lang="en-US" dirty="0" smtClean="0"/>
              <a:t>	for Chemistry 1421</a:t>
            </a:r>
          </a:p>
          <a:p>
            <a:pPr eaLnBrk="1" hangingPunct="1"/>
            <a:r>
              <a:rPr lang="en-US" dirty="0" smtClean="0"/>
              <a:t>You will understand exactly what changes you need to implement to make an A in the course</a:t>
            </a:r>
          </a:p>
          <a:p>
            <a:pPr eaLnBrk="1" hangingPunct="1"/>
            <a:r>
              <a:rPr lang="en-US" dirty="0" smtClean="0"/>
              <a:t>You will have concrete strategies to use during the remainder of the semester, and you will </a:t>
            </a:r>
          </a:p>
          <a:p>
            <a:pPr eaLnBrk="1" hangingPunct="1">
              <a:buNone/>
            </a:pPr>
            <a:r>
              <a:rPr lang="en-US" dirty="0" smtClean="0"/>
              <a:t>	USE them in Chem 1421 and beyond!</a:t>
            </a:r>
          </a:p>
          <a:p>
            <a:pPr eaLnBrk="1" hangingPunct="1"/>
            <a:r>
              <a:rPr lang="en-US" dirty="0" smtClean="0"/>
              <a:t>You will become a more efficient learner by studying </a:t>
            </a:r>
            <a:r>
              <a:rPr lang="en-US" i="1" dirty="0" smtClean="0"/>
              <a:t>smarter</a:t>
            </a:r>
            <a:r>
              <a:rPr lang="en-US" dirty="0" smtClean="0"/>
              <a:t>, not necessarily </a:t>
            </a:r>
            <a:r>
              <a:rPr lang="en-US" i="1" dirty="0" smtClean="0"/>
              <a:t>harder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additive="base">
                                        <p:cTn id="25" dur="500" fill="hold"/>
                                        <p:tgtEl>
                                          <p:spTgt spid="788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8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 calcmode="lin" valueType="num">
                                      <p:cBhvr additive="base">
                                        <p:cTn id="31" dur="500" fill="hold"/>
                                        <p:tgtEl>
                                          <p:spTgt spid="788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88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8851">
                                            <p:txEl>
                                              <p:pRg st="5" end="5"/>
                                            </p:txEl>
                                          </p:spTgt>
                                        </p:tgtEl>
                                        <p:attrNameLst>
                                          <p:attrName>style.visibility</p:attrName>
                                        </p:attrNameLst>
                                      </p:cBhvr>
                                      <p:to>
                                        <p:strVal val="visible"/>
                                      </p:to>
                                    </p:set>
                                    <p:anim calcmode="lin" valueType="num">
                                      <p:cBhvr additive="base">
                                        <p:cTn id="37" dur="500" fill="hold"/>
                                        <p:tgtEl>
                                          <p:spTgt spid="788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88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94463c7c-bec4-417c-9a90-96dae36e0816"/>
  <p:tag name="TPFULLVERSION" val="4.5.1.2243"/>
  <p:tag name="LUIDIAENABLED" val="False"/>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24"/>
  <p:tag name="FONTSIZE" val="32"/>
  <p:tag name="BULLETTYPE" val="ppBulletArabicPeriod"/>
  <p:tag name="ANSWERTEXT" val="Study mode&#10;2. Learn mode"/>
</p:tagLst>
</file>

<file path=ppt/tags/tag11.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12.xml><?xml version="1.0" encoding="utf-8"?>
<p:tagLst xmlns:a="http://schemas.openxmlformats.org/drawingml/2006/main" xmlns:r="http://schemas.openxmlformats.org/officeDocument/2006/relationships" xmlns:p="http://schemas.openxmlformats.org/presentationml/2006/main">
  <p:tag name="SLIDEGUID" val="79BAA06B41DA425A94E039ABBA51C2D7"/>
  <p:tag name="SLIDEID" val="79BAA06B41DA425A94E039ABBA51C2D7"/>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For which task would you work harder?"/>
  <p:tag name="ANSWERSALIAS" val="Make an A on the test|smicln|2. Teach the material"/>
  <p:tag name="VALUES" val="No Value|smicln|No Value"/>
  <p:tag name="COUNTDOWNSECONDS" val="10"/>
  <p:tag name="COUNTDOWNHEIGHT" val="80"/>
  <p:tag name="COUNTDOWNWIDTH" val="100"/>
  <p:tag name="TOTALRESPONSES" val="84"/>
  <p:tag name="RESPONSECOUNT" val="84"/>
  <p:tag name="SLICED" val="False"/>
  <p:tag name="RESPONSES" val="2;2;2;2;2;2;2;1;2;2;2;2;2;2;2;2;2;1;2;1;2;1;2;2;2;1;2;2;2;1;1;1;2;-;2;2;1;2;1;2;2;2;2;2;2;1;2;2;2;2;2;2;2;2;2;2;1;2;2;2;2;2;1;2;2;2;2;2;2;-;2;1;2;2;2;2;2;1;2;1;2;2;2;2;2;1;"/>
  <p:tag name="CHARTSTRINGSTD" val="17 67"/>
  <p:tag name="CHARTSTRINGREV" val="67 17"/>
  <p:tag name="CHARTSTRINGSTDPER" val="0.202380952380952 0.797619047619048"/>
  <p:tag name="CHARTSTRINGREVPER" val="0.797619047619048 0.202380952380952"/>
  <p:tag name="RESTORECOUNTDOWNTIMER" val="False"/>
  <p:tag name="RESPONSESGATHERED" val="False"/>
  <p:tag name="ANONYMOUSTEMP" val="False"/>
</p:tagLst>
</file>

<file path=ppt/tags/tag13.xml><?xml version="1.0" encoding="utf-8"?>
<p:tagLst xmlns:a="http://schemas.openxmlformats.org/drawingml/2006/main" xmlns:r="http://schemas.openxmlformats.org/officeDocument/2006/relationships" xmlns:p="http://schemas.openxmlformats.org/presentationml/2006/main">
  <p:tag name="CHARTTYPE" val="0"/>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43"/>
  <p:tag name="FONTSIZE" val="32"/>
  <p:tag name="BULLETTYPE" val="ppBulletArabicPeriod"/>
  <p:tag name="ANSWERTEXT" val="Make an A on the test&#10;2. Teach the material"/>
</p:tagLst>
</file>

<file path=ppt/tags/tag15.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SLIDEGUID" val="7C641BE840AE4C59A0645CC1625BEAA9"/>
  <p:tag name="SLIDEID" val="7C641BE840AE4C59A0645CC1625BEAA9"/>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VALUES" val="No Value|smicln|No Value|smicln|No Value|smicln|No Value|smicln|No Value|smicln|No Value"/>
  <p:tag name="COUNTDOWNSECONDS" val="10"/>
  <p:tag name="COUNTDOWNHEIGHT" val="80"/>
  <p:tag name="COUNTDOWNWIDTH" val="100"/>
  <p:tag name="TOTALRESPONSES" val="85"/>
  <p:tag name="RESPONSECOUNT" val="85"/>
  <p:tag name="SLICED" val="False"/>
  <p:tag name="RESPONSES" val="4;3;2;3;1;4;3;5;2;4;2;3;1;2;2;3;2;6;3;3;2;2;2;1;3;1;3;2;1;2;1;2;3;3;3;3;1;2;1;4;1;4;3;3;3;4;4;3;2;3;2;2;3;1;-;3;1;2;3;1;4;-;2;1;3;3;3;5;5;4;2;3;4;2;3;3;3;2;1;4;1;3;2;2;3;3;3;"/>
  <p:tag name="CHARTSTRINGSTD" val="15 23 32 11 3 1"/>
  <p:tag name="CHARTSTRINGREV" val="1 3 11 32 23 15"/>
  <p:tag name="CHARTSTRINGSTDPER" val="0.176470588235294 0.270588235294118 0.376470588235294 0.129411764705882 0.0352941176470588 0.0117647058823529"/>
  <p:tag name="CHARTSTRINGREVPER" val="0.0117647058823529 0.0352941176470588 0.129411764705882 0.376470588235294 0.270588235294118 0.176470588235294"/>
  <p:tag name="RESTORECOUNTDOWNTIMER" val="False"/>
  <p:tag name="RESPONSESGATHERED" val="False"/>
  <p:tag name="ANONYMOUSTEMP" val="False"/>
</p:tagLst>
</file>

<file path=ppt/tags/tag18.xml><?xml version="1.0" encoding="utf-8"?>
<p:tagLst xmlns:a="http://schemas.openxmlformats.org/drawingml/2006/main" xmlns:r="http://schemas.openxmlformats.org/officeDocument/2006/relationships" xmlns:p="http://schemas.openxmlformats.org/presentationml/2006/main">
  <p:tag name="CHARTTYPE" val="0"/>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2.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ANSWERSALIAS" val="Knowledge|smicln|Comprehension|smicln|Application|smicln|Analysis|smicln|Synthesis|smicln|Evaluation"/>
  <p:tag name="SLIDEORDER" val="2"/>
  <p:tag name="SLIDEGUID" val="76651FABD9514AA4BC6BD1137D183A5E"/>
  <p:tag name="QUESTIONALIAS" val="What’s your career track?"/>
  <p:tag name="COUNTDOWNSECONDS" val="10"/>
  <p:tag name="VALUES" val="No Value|smicln|No Value|smicln|No Value|smicln|No Value|smicln|No Value|smicln|No Value|smicln|No Value|smicln|No Value|smicln|No Value"/>
  <p:tag name="COUNTDOWNHEIGHT" val="80"/>
  <p:tag name="COUNTDOWNWIDTH" val="100"/>
  <p:tag name="TOTALRESPONSES" val="77"/>
  <p:tag name="RESPONSECOUNT" val="77"/>
  <p:tag name="SLICED" val="False"/>
  <p:tag name="RESPONSES" val="4;4;3;6;4;2;2;2;4;4;4;9;4;2;4;4;4;4;4;6;4;2;4;2;2;2;4;1;4;4;4;4;2;4;7;7;2;4;4;4;2;4;4;4;4;2;4;4;4;9;2;4;4;9;2;4;2;2;2;4;4;4;2;7;2;2;2;2;2;2;2;7;2;4;3;4;9;"/>
  <p:tag name="CHARTSTRINGSTD" val="1 26 2 38 0 2 4 0 4"/>
  <p:tag name="CHARTSTRINGREV" val="4 0 4 2 0 38 2 26 1"/>
  <p:tag name="CHARTSTRINGSTDPER" val="0.012987012987013 0.337662337662338 0.025974025974026 0.493506493506494 0 0.025974025974026 0.051948051948052 0 0.051948051948052"/>
  <p:tag name="CHARTSTRINGREVPER" val="0.051948051948052 0 0.051948051948052 0.025974025974026 0 0.493506493506494 0.025974025974026 0.337662337662338 0.012987012987013"/>
  <p:tag name="RESTORECOUNTDOWNTIMER" val="False"/>
  <p:tag name="RESPONSESGATHERED" val="False"/>
  <p:tag name="ANONYMOUSTEMP" val="False"/>
</p:tagLst>
</file>

<file path=ppt/tags/tag20.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21.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SLIDEORDER" val="2"/>
  <p:tag name="SLIDEGUID" val="4E721A1B4F8D4CE89C7B7D50F17DE4FA"/>
  <p:tag name="VALUES" val="No Value|smicln|No Value|smicln|No Value|smicln|No Value|smicln|No Value|smicln|No Value"/>
  <p:tag name="COUNTDOWNSECONDS" val="10"/>
  <p:tag name="COUNTDOWNHEIGHT" val="80"/>
  <p:tag name="COUNTDOWNWIDTH" val="100"/>
  <p:tag name="TOTALRESPONSES" val="85"/>
  <p:tag name="RESPONSECOUNT" val="85"/>
  <p:tag name="SLICED" val="False"/>
  <p:tag name="RESPONSES" val="3;4;-;4;3;5;6;2;4;4;4;4;4;3;4;6;3;2;4;3;5;3;4;3;4;3;4;3;4;3;4;4;4;4;6;5;3;4;3;3;4;4;4;5;5;4;4;6;4;3;2;4;6;2;6;6;4;4;5;4;4;4;4;4;6;4;3;6;4;3;3;3;5;4;6;5;2;4;5;3;4;4;4;4;2;5;-;"/>
  <p:tag name="CHARTSTRINGSTD" val="0 6 19 40 10 10"/>
  <p:tag name="CHARTSTRINGREV" val="10 10 40 19 6 0"/>
  <p:tag name="CHARTSTRINGSTDPER" val="0 0.0705882352941176 0.223529411764706 0.470588235294118 0.117647058823529 0.117647058823529"/>
  <p:tag name="CHARTSTRINGREVPER" val="0.117647058823529 0.117647058823529 0.470588235294118 0.223529411764706 0.0705882352941176 0"/>
  <p:tag name="RESTORECOUNTDOWNTIMER" val="False"/>
  <p:tag name="RESPONSESGATHERED" val="False"/>
  <p:tag name="ANONYMOUSTEMP" val="False"/>
</p:tagLst>
</file>

<file path=ppt/tags/tag22.xml><?xml version="1.0" encoding="utf-8"?>
<p:tagLst xmlns:a="http://schemas.openxmlformats.org/drawingml/2006/main" xmlns:r="http://schemas.openxmlformats.org/officeDocument/2006/relationships" xmlns:p="http://schemas.openxmlformats.org/presentationml/2006/main">
  <p:tag name="CHARTTYPE" val="0"/>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24.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CHARTTYPE" val="0"/>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SLIDEID" val="79BAA06B41DA425A94E039ABBA51C2D7"/>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3"/>
  <p:tag name="SLIDEGUID" val="B4FB4927FC8744428261B4A78988D69C"/>
  <p:tag name="QUESTIONALIAS" val="Which group did you most resemble?"/>
  <p:tag name="ANSWERSALIAS" val="Group that did not do well|smicln|2. Group that made an A"/>
  <p:tag name="COUNTDOWNSECONDS" val="10"/>
  <p:tag name="VALUES" val="No Value|smicln|No Value"/>
  <p:tag name="COUNTDOWNHEIGHT" val="80"/>
  <p:tag name="COUNTDOWNWIDTH" val="100"/>
  <p:tag name="TOTALRESPONSES" val="79"/>
  <p:tag name="RESPONSECOUNT" val="79"/>
  <p:tag name="SLICED" val="False"/>
  <p:tag name="RESPONSES" val="1;1;2;2;1;1;2;2;1;1;1;1;-;2;1;2;2;1;1;2;1;2;2;1;1;2;2;2;2;1;2;1;1;2;1;1;2;1;1;1;1;1;1;1;1;2;1;1;2;1;1;2;1;1;-;1;2;1;1;2;1;1;1;1;1;1;1;-;-;1;1;-;-;1;1;2;1;1;1;1;2;1;1;1;1;-;-;"/>
  <p:tag name="CHARTSTRINGSTD" val="55 24"/>
  <p:tag name="CHARTSTRINGREV" val="24 55"/>
  <p:tag name="CHARTSTRINGSTDPER" val="0.69620253164557 0.30379746835443"/>
  <p:tag name="CHARTSTRINGREVPER" val="0.30379746835443 0.69620253164557"/>
  <p:tag name="RESTORECOUNTDOWNTIMER" val="False"/>
  <p:tag name="RESPONSESGATHERED" val="False"/>
  <p:tag name="ANONYMOUSTEMP" val="False"/>
</p:tagLst>
</file>

<file path=ppt/tags/tag35.xml><?xml version="1.0" encoding="utf-8"?>
<p:tagLst xmlns:a="http://schemas.openxmlformats.org/drawingml/2006/main" xmlns:r="http://schemas.openxmlformats.org/officeDocument/2006/relationships" xmlns:p="http://schemas.openxmlformats.org/presentationml/2006/main">
  <p:tag name="CHARTTYPE" val="0"/>
</p:tagLst>
</file>

<file path=ppt/tags/tag36.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50"/>
  <p:tag name="FONTSIZE" val="32"/>
  <p:tag name="BULLETTYPE" val="ppBulletArabicPeriod"/>
  <p:tag name="ANSWERTEXT" val="Group that did not do well&#10;2. Group that made an A"/>
</p:tagLst>
</file>

<file path=ppt/tags/tag37.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OLDNUMANSWERS" val="9"/>
  <p:tag name="TEXTLENGTH" val="110"/>
  <p:tag name="FONTSIZE" val="32"/>
  <p:tag name="BULLETTYPE" val="ppBulletArabicPeriod"/>
  <p:tag name="ANSWERTEXT" val="Education&#10;Engineering&#10;Pre-Dent&#10;Pre-Med&#10;5. Pre-Nursing&#10;6. Pre-Pharmacy&#10;7. Pre-Vet&#10;8. Other Pre-Health &#10;9. Other"/>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SLIDEID" val="79BAA06B41DA425A94E039ABBA51C2D7"/>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3"/>
  <p:tag name="SLIDEGUID" val="654BB05B856B423D933DE92A90C424AF"/>
  <p:tag name="QUESTIONALIAS" val="Which one strategy are you most likely to implement for the next test?"/>
  <p:tag name="COUNTDOWNSECONDS" val="10"/>
  <p:tag name="ANSWERSALIAS" val="Do preview review|smicln|2. Do homework differently|smicln|3. Use the textbook more|smicln|4. Do more problems|smicln|5. Practice teaching the  material|smicln|6. None of the above"/>
  <p:tag name="COUNTDOWNHEIGHT" val="80"/>
  <p:tag name="COUNTDOWNWIDTH" val="100"/>
  <p:tag name="TOTALRESPONSES" val="79"/>
  <p:tag name="RESPONSECOUNT" val="79"/>
  <p:tag name="SLICED" val="False"/>
  <p:tag name="RESPONSES" val="3;5;5;5;1;2;1;3;4;2;5;5;-;1;3;5;5;3;4;3;4;1;-;5;5;5;4;5;5;1;2;-;4;5;2;1;2;2;5;3;1;3;2;4;1;2;4;2;5;1;5;1;5;1;-;5;1;1;2;5;5;5;3;5;1;1;1;-;4;3;2;5;-;5;1;2;3;5;2;4;1;4;2;2;1;-;-;"/>
  <p:tag name="CHARTSTRINGSTD" val="19 15 10 10 25 0"/>
  <p:tag name="CHARTSTRINGREV" val="0 25 10 10 15 19"/>
  <p:tag name="CHARTSTRINGSTDPER" val="0.240506329113924 0.189873417721519 0.126582278481013 0.126582278481013 0.316455696202532 0"/>
  <p:tag name="CHARTSTRINGREVPER" val="0 0.316455696202532 0.126582278481013 0.126582278481013 0.189873417721519 0.240506329113924"/>
  <p:tag name="VALUES" val="No Value|smicln|No Value|smicln|No Value|smicln|No Value|smicln|No Value|smicln|No Value"/>
  <p:tag name="RESTORECOUNTDOWNTIMER" val="False"/>
  <p:tag name="RESPONSESGATHERED" val="False"/>
  <p:tag name="ANONYMOUSTEMP" val="False"/>
</p:tagLst>
</file>

<file path=ppt/tags/tag49.xml><?xml version="1.0" encoding="utf-8"?>
<p:tagLst xmlns:a="http://schemas.openxmlformats.org/drawingml/2006/main" xmlns:r="http://schemas.openxmlformats.org/officeDocument/2006/relationships" xmlns:p="http://schemas.openxmlformats.org/presentationml/2006/main">
  <p:tag name="CHARTTYPE" val="0"/>
</p:tagLst>
</file>

<file path=ppt/tags/tag5.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145"/>
  <p:tag name="FONTSIZE" val="32"/>
  <p:tag name="BULLETTYPE" val="ppBulletArabicPeriod"/>
  <p:tag name="ANSWERTEXT" val="Do preview review&#10;2. Do homework differently&#10;3. Use the textbook more&#10;4. Do more problems&#10;5. Practice teaching the  material&#10;6. None of the above"/>
</p:tagLst>
</file>

<file path=ppt/tags/tag51.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SLIDEID" val="79BAA06B41DA425A94E039ABBA51C2D7"/>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8FE34BD211054B94914844F13255FCCD"/>
  <p:tag name="QUESTIONALIAS" val="Which mode have you been in?"/>
  <p:tag name="ANSWERSALIAS" val="Study mode|smicln|2. Learn mode"/>
  <p:tag name="VALUES" val="No Value|smicln|No Value"/>
  <p:tag name="COUNTDOWNSECONDS" val="10"/>
  <p:tag name="COUNTDOWNHEIGHT" val="80"/>
  <p:tag name="COUNTDOWNWIDTH" val="100"/>
  <p:tag name="TOTALRESPONSES" val="83"/>
  <p:tag name="RESPONSECOUNT" val="83"/>
  <p:tag name="SLICED" val="False"/>
  <p:tag name="RESPONSES" val="2;2;1;2;1;2;1;2;1;1;1;1;1;2;1;2;2;1;1;2;1;1;1;2;1;2;2;2;2;1;1;1;1;1;1;2;1;1;1;1;1;1;1;2;1;2;1;1;1;2;2;2;1;2;1;1;2;2;1;1;1;-;1;1;1;1;-;1;2;2;1;1;2;1;2;2;1;1;1;2;2;1;1;1;1;"/>
  <p:tag name="CHARTSTRINGSTD" val="53 30"/>
  <p:tag name="CHARTSTRINGREV" val="30 53"/>
  <p:tag name="CHARTSTRINGSTDPER" val="0.63855421686747 0.36144578313253"/>
  <p:tag name="CHARTSTRINGREVPER" val="0.36144578313253 0.63855421686747"/>
  <p:tag name="RESTORECOUNTDOWNTIMER" val="False"/>
  <p:tag name="RESPONSESGATHERED" val="False"/>
  <p:tag name="ANONYMOUSTEMP" val="False"/>
</p:tagLst>
</file>

<file path=ppt/tags/tag9.xml><?xml version="1.0" encoding="utf-8"?>
<p:tagLst xmlns:a="http://schemas.openxmlformats.org/drawingml/2006/main" xmlns:r="http://schemas.openxmlformats.org/officeDocument/2006/relationships" xmlns:p="http://schemas.openxmlformats.org/presentationml/2006/main">
  <p:tag name="CHARTTYPE" val="0"/>
</p:tagLst>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9071</TotalTime>
  <Words>1716</Words>
  <Application>Microsoft Office PowerPoint</Application>
  <PresentationFormat>On-screen Show (4:3)</PresentationFormat>
  <Paragraphs>344</Paragraphs>
  <Slides>46</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Global</vt:lpstr>
      <vt:lpstr>Chart</vt:lpstr>
      <vt:lpstr>Ace Dr. Cook’s Chem 1421: Metacognition is the Key!</vt:lpstr>
      <vt:lpstr>What’s your career track?</vt:lpstr>
      <vt:lpstr>PowerPoint Presentation</vt:lpstr>
      <vt:lpstr>Presidential Award  White House Oval Office  November 16, 2007</vt:lpstr>
      <vt:lpstr>The Story of Four LSU Chem 1201Students  </vt:lpstr>
      <vt:lpstr>Get the Most Out of Homework</vt:lpstr>
      <vt:lpstr>PowerPoint Presentation</vt:lpstr>
      <vt:lpstr>PowerPoint Presentation</vt:lpstr>
      <vt:lpstr>Desired outcomes</vt:lpstr>
      <vt:lpstr>Reflection Questions</vt:lpstr>
      <vt:lpstr>Which mode have you been in?</vt:lpstr>
      <vt:lpstr>For which task would you work harder?</vt:lpstr>
      <vt:lpstr>To Ace Chem 1421 (and everything else!)</vt:lpstr>
      <vt:lpstr>Why is this so important?   Because 1421 is Harder Than HS Chem</vt:lpstr>
      <vt:lpstr>PowerPoint Presentation</vt:lpstr>
      <vt:lpstr>PowerPoint Presentation</vt:lpstr>
      <vt:lpstr>PowerPoint Presentation</vt:lpstr>
      <vt:lpstr>PowerPoint Presentation</vt:lpstr>
      <vt:lpstr>Using Metacognition to Become an Expert Learner in Chemistry</vt:lpstr>
      <vt:lpstr>Metacognition</vt:lpstr>
      <vt:lpstr>PowerPoint Presentation</vt:lpstr>
      <vt:lpstr>At what level of Bloom’s did you have to operate to make A’s or B’s in high school?</vt:lpstr>
      <vt:lpstr>At what level of Bloom’s do you think you’ll need to be to make an A in Chem 1421?</vt:lpstr>
      <vt:lpstr>How do you move yourself higher  on Bloom’s Taxonomy?  Use the Study Cycle!   </vt:lpstr>
      <vt:lpstr>PowerPoint Presentation</vt:lpstr>
      <vt:lpstr> Effective Metacognitive Strategies</vt:lpstr>
      <vt:lpstr>Concept maps  facilitate development  of higher order thinking skills  </vt:lpstr>
      <vt:lpstr>Chapter Map</vt:lpstr>
      <vt:lpstr>Compare and Contrast</vt:lpstr>
      <vt:lpstr>Which One of the Next Two Slides More Accurately Describes YOUR Actions Before Test 1?</vt:lpstr>
      <vt:lpstr>Top 5 Reasons Folks Did Not Do Well on Test 1 in Gen Chemistry  in Fall 2009:</vt:lpstr>
      <vt:lpstr>Top 5 Reasons Folks Made an A on Test 1:</vt:lpstr>
      <vt:lpstr>Which group did you most resemble?</vt:lpstr>
      <vt:lpstr>PowerPoint Presentation</vt:lpstr>
      <vt:lpstr>Get the Most Out of Homework Reprise</vt:lpstr>
      <vt:lpstr>Get the Most from SI Sessions, Tutorial Centers, Office Hours,   and  Study Groups </vt:lpstr>
      <vt:lpstr>PowerPoint Presentation</vt:lpstr>
      <vt:lpstr>PowerPoint Presentation</vt:lpstr>
      <vt:lpstr>CAS Services</vt:lpstr>
      <vt:lpstr>PowerPoint Presentation</vt:lpstr>
      <vt:lpstr> </vt:lpstr>
      <vt:lpstr> </vt:lpstr>
      <vt:lpstr>Writing Exercise</vt:lpstr>
      <vt:lpstr>Which one strategy are you most likely to implement for the next test?</vt:lpstr>
      <vt:lpstr>If you don’t try it within the next 48 hours...</vt:lpstr>
      <vt:lpstr>Final Note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CONCENTRATION &amp; MEMORY</dc:title>
  <dc:creator>Preferred Customer</dc:creator>
  <cp:lastModifiedBy>Saundra</cp:lastModifiedBy>
  <cp:revision>142</cp:revision>
  <cp:lastPrinted>2013-09-23T03:32:26Z</cp:lastPrinted>
  <dcterms:created xsi:type="dcterms:W3CDTF">1997-01-31T17:52:00Z</dcterms:created>
  <dcterms:modified xsi:type="dcterms:W3CDTF">2015-06-18T05:54:09Z</dcterms:modified>
</cp:coreProperties>
</file>